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66"/>
  </p:notesMasterIdLst>
  <p:sldIdLst>
    <p:sldId id="258" r:id="rId4"/>
    <p:sldId id="452" r:id="rId5"/>
    <p:sldId id="436" r:id="rId6"/>
    <p:sldId id="437" r:id="rId7"/>
    <p:sldId id="280" r:id="rId8"/>
    <p:sldId id="281" r:id="rId9"/>
    <p:sldId id="283" r:id="rId10"/>
    <p:sldId id="284" r:id="rId11"/>
    <p:sldId id="431" r:id="rId12"/>
    <p:sldId id="286" r:id="rId13"/>
    <p:sldId id="279" r:id="rId14"/>
    <p:sldId id="287" r:id="rId15"/>
    <p:sldId id="290" r:id="rId16"/>
    <p:sldId id="464" r:id="rId17"/>
    <p:sldId id="432" r:id="rId18"/>
    <p:sldId id="293" r:id="rId19"/>
    <p:sldId id="433" r:id="rId20"/>
    <p:sldId id="298" r:id="rId21"/>
    <p:sldId id="294" r:id="rId22"/>
    <p:sldId id="311" r:id="rId23"/>
    <p:sldId id="465" r:id="rId24"/>
    <p:sldId id="328" r:id="rId25"/>
    <p:sldId id="467" r:id="rId26"/>
    <p:sldId id="326" r:id="rId27"/>
    <p:sldId id="304" r:id="rId28"/>
    <p:sldId id="468" r:id="rId29"/>
    <p:sldId id="472" r:id="rId30"/>
    <p:sldId id="474" r:id="rId31"/>
    <p:sldId id="475" r:id="rId32"/>
    <p:sldId id="476" r:id="rId33"/>
    <p:sldId id="470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5" r:id="rId42"/>
    <p:sldId id="484" r:id="rId43"/>
    <p:sldId id="486" r:id="rId44"/>
    <p:sldId id="487" r:id="rId45"/>
    <p:sldId id="491" r:id="rId46"/>
    <p:sldId id="490" r:id="rId47"/>
    <p:sldId id="489" r:id="rId48"/>
    <p:sldId id="492" r:id="rId49"/>
    <p:sldId id="493" r:id="rId50"/>
    <p:sldId id="494" r:id="rId51"/>
    <p:sldId id="495" r:id="rId52"/>
    <p:sldId id="496" r:id="rId53"/>
    <p:sldId id="445" r:id="rId54"/>
    <p:sldId id="315" r:id="rId55"/>
    <p:sldId id="316" r:id="rId56"/>
    <p:sldId id="319" r:id="rId57"/>
    <p:sldId id="318" r:id="rId58"/>
    <p:sldId id="499" r:id="rId59"/>
    <p:sldId id="500" r:id="rId60"/>
    <p:sldId id="501" r:id="rId61"/>
    <p:sldId id="502" r:id="rId62"/>
    <p:sldId id="505" r:id="rId63"/>
    <p:sldId id="503" r:id="rId64"/>
    <p:sldId id="507" r:id="rId65"/>
  </p:sldIdLst>
  <p:sldSz cx="12192000" cy="6858000"/>
  <p:notesSz cx="6858000" cy="9144000"/>
  <p:defaultTextStyle>
    <a:defPPr>
      <a:defRPr lang="ml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0A8"/>
    <a:srgbClr val="729FCF"/>
    <a:srgbClr val="9D1390"/>
    <a:srgbClr val="472674"/>
    <a:srgbClr val="70C6C4"/>
    <a:srgbClr val="3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6D29EE-0D84-4D44-A902-7315258E207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ED466F06-D415-4250-A930-E2CDBD469357}">
      <dgm:prSet phldrT="[Text]" custT="1"/>
      <dgm:spPr>
        <a:solidFill>
          <a:srgbClr val="0F487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1 – Basics of Human Speech production</a:t>
          </a:r>
          <a:endParaRPr lang="en-NZ" sz="1400" dirty="0"/>
        </a:p>
      </dgm:t>
    </dgm:pt>
    <dgm:pt modelId="{F05FF665-1640-499E-B925-7EFA7F4FF6AA}" type="parTrans" cxnId="{FDCE4ADC-8529-46E8-A6AA-99C168B08BB2}">
      <dgm:prSet/>
      <dgm:spPr/>
      <dgm:t>
        <a:bodyPr/>
        <a:lstStyle/>
        <a:p>
          <a:endParaRPr lang="en-NZ" sz="1400"/>
        </a:p>
      </dgm:t>
    </dgm:pt>
    <dgm:pt modelId="{C9742981-2B25-403F-ACB9-57FEDF833D43}" type="sibTrans" cxnId="{FDCE4ADC-8529-46E8-A6AA-99C168B08BB2}">
      <dgm:prSet/>
      <dgm:spPr/>
      <dgm:t>
        <a:bodyPr/>
        <a:lstStyle/>
        <a:p>
          <a:endParaRPr lang="en-NZ" sz="1400"/>
        </a:p>
      </dgm:t>
    </dgm:pt>
    <dgm:pt modelId="{A7F6AEC2-CC09-4744-8DFB-B62AC3E33A9F}">
      <dgm:prSet phldrT="[Text]" custT="1"/>
      <dgm:spPr>
        <a:solidFill>
          <a:srgbClr val="0F487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2 – Artificial Speech Production</a:t>
          </a:r>
          <a:endParaRPr lang="en-NZ" sz="1400" dirty="0"/>
        </a:p>
      </dgm:t>
    </dgm:pt>
    <dgm:pt modelId="{C1C5822C-FEC4-41A3-AA5E-D025439F0EC2}" type="parTrans" cxnId="{600266E6-3592-444A-8141-9A250F3FAED7}">
      <dgm:prSet/>
      <dgm:spPr/>
      <dgm:t>
        <a:bodyPr/>
        <a:lstStyle/>
        <a:p>
          <a:endParaRPr lang="en-NZ" sz="1400"/>
        </a:p>
      </dgm:t>
    </dgm:pt>
    <dgm:pt modelId="{1D1D08AA-56AE-44FF-A0C0-936D14796D7B}" type="sibTrans" cxnId="{600266E6-3592-444A-8141-9A250F3FAED7}">
      <dgm:prSet/>
      <dgm:spPr/>
      <dgm:t>
        <a:bodyPr/>
        <a:lstStyle/>
        <a:p>
          <a:endParaRPr lang="en-NZ" sz="1400"/>
        </a:p>
      </dgm:t>
    </dgm:pt>
    <dgm:pt modelId="{27AF09D4-1C78-4D38-9F2B-371DD1FDD78D}">
      <dgm:prSet phldrT="[Text]" custT="1"/>
      <dgm:spPr>
        <a:solidFill>
          <a:srgbClr val="0F487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3 – Speech synthesis in under-resourced languages</a:t>
          </a:r>
          <a:endParaRPr lang="en-NZ" sz="1400" dirty="0"/>
        </a:p>
      </dgm:t>
    </dgm:pt>
    <dgm:pt modelId="{C6BE0431-EF01-484A-BD96-CB5C0BCA1A20}" type="parTrans" cxnId="{29387B3E-F13C-4723-A08B-E949B1B84B1D}">
      <dgm:prSet/>
      <dgm:spPr/>
      <dgm:t>
        <a:bodyPr/>
        <a:lstStyle/>
        <a:p>
          <a:endParaRPr lang="en-NZ" sz="1400"/>
        </a:p>
      </dgm:t>
    </dgm:pt>
    <dgm:pt modelId="{EA8C0D65-56F7-41DA-8EF2-3F71D13FBEAE}" type="sibTrans" cxnId="{29387B3E-F13C-4723-A08B-E949B1B84B1D}">
      <dgm:prSet/>
      <dgm:spPr/>
      <dgm:t>
        <a:bodyPr/>
        <a:lstStyle/>
        <a:p>
          <a:endParaRPr lang="en-NZ" sz="1400"/>
        </a:p>
      </dgm:t>
    </dgm:pt>
    <dgm:pt modelId="{010C0285-25C7-44F2-811C-E26EC0CB3C50}" type="pres">
      <dgm:prSet presAssocID="{236D29EE-0D84-4D44-A902-7315258E207D}" presName="Name0" presStyleCnt="0">
        <dgm:presLayoutVars>
          <dgm:chMax val="7"/>
          <dgm:chPref val="7"/>
          <dgm:dir/>
        </dgm:presLayoutVars>
      </dgm:prSet>
      <dgm:spPr/>
    </dgm:pt>
    <dgm:pt modelId="{87418EA7-2356-4396-8D30-EB6B8ED81CC0}" type="pres">
      <dgm:prSet presAssocID="{236D29EE-0D84-4D44-A902-7315258E207D}" presName="Name1" presStyleCnt="0"/>
      <dgm:spPr/>
    </dgm:pt>
    <dgm:pt modelId="{E9770FC0-5110-4A09-8A27-EBA7E47FA1B1}" type="pres">
      <dgm:prSet presAssocID="{236D29EE-0D84-4D44-A902-7315258E207D}" presName="cycle" presStyleCnt="0"/>
      <dgm:spPr/>
    </dgm:pt>
    <dgm:pt modelId="{14BA2729-DCC6-4B3F-9753-4DDCB38BBD64}" type="pres">
      <dgm:prSet presAssocID="{236D29EE-0D84-4D44-A902-7315258E207D}" presName="srcNode" presStyleLbl="node1" presStyleIdx="0" presStyleCnt="3"/>
      <dgm:spPr/>
    </dgm:pt>
    <dgm:pt modelId="{AEBDC35B-4AAB-48C2-BD20-447DCE37DE68}" type="pres">
      <dgm:prSet presAssocID="{236D29EE-0D84-4D44-A902-7315258E207D}" presName="conn" presStyleLbl="parChTrans1D2" presStyleIdx="0" presStyleCnt="1"/>
      <dgm:spPr/>
    </dgm:pt>
    <dgm:pt modelId="{D5E36FD3-8715-440C-A43D-EA9303E0E5B5}" type="pres">
      <dgm:prSet presAssocID="{236D29EE-0D84-4D44-A902-7315258E207D}" presName="extraNode" presStyleLbl="node1" presStyleIdx="0" presStyleCnt="3"/>
      <dgm:spPr/>
    </dgm:pt>
    <dgm:pt modelId="{240E7226-0A25-448C-AD5D-46524955304A}" type="pres">
      <dgm:prSet presAssocID="{236D29EE-0D84-4D44-A902-7315258E207D}" presName="dstNode" presStyleLbl="node1" presStyleIdx="0" presStyleCnt="3"/>
      <dgm:spPr/>
    </dgm:pt>
    <dgm:pt modelId="{48458C32-151C-45F7-BD2E-36CF53CAC926}" type="pres">
      <dgm:prSet presAssocID="{ED466F06-D415-4250-A930-E2CDBD469357}" presName="text_1" presStyleLbl="node1" presStyleIdx="0" presStyleCnt="3">
        <dgm:presLayoutVars>
          <dgm:bulletEnabled val="1"/>
        </dgm:presLayoutVars>
      </dgm:prSet>
      <dgm:spPr/>
    </dgm:pt>
    <dgm:pt modelId="{E1748586-757B-4403-BAD5-A88453E9D137}" type="pres">
      <dgm:prSet presAssocID="{ED466F06-D415-4250-A930-E2CDBD469357}" presName="accent_1" presStyleCnt="0"/>
      <dgm:spPr/>
    </dgm:pt>
    <dgm:pt modelId="{FB6006E0-477B-426E-94BB-A58A287AFE65}" type="pres">
      <dgm:prSet presAssocID="{ED466F06-D415-4250-A930-E2CDBD469357}" presName="accentRepeatNode" presStyleLbl="solidFgAcc1" presStyleIdx="0" presStyleCnt="3"/>
      <dgm:spPr/>
    </dgm:pt>
    <dgm:pt modelId="{6C14E54A-6B0B-472E-8E3F-A260B61A7132}" type="pres">
      <dgm:prSet presAssocID="{A7F6AEC2-CC09-4744-8DFB-B62AC3E33A9F}" presName="text_2" presStyleLbl="node1" presStyleIdx="1" presStyleCnt="3">
        <dgm:presLayoutVars>
          <dgm:bulletEnabled val="1"/>
        </dgm:presLayoutVars>
      </dgm:prSet>
      <dgm:spPr/>
    </dgm:pt>
    <dgm:pt modelId="{D90FEF0B-F437-4971-BEFA-A39EC1EACCE5}" type="pres">
      <dgm:prSet presAssocID="{A7F6AEC2-CC09-4744-8DFB-B62AC3E33A9F}" presName="accent_2" presStyleCnt="0"/>
      <dgm:spPr/>
    </dgm:pt>
    <dgm:pt modelId="{5E5B3E52-40E7-42D3-B54B-F863151B3EF4}" type="pres">
      <dgm:prSet presAssocID="{A7F6AEC2-CC09-4744-8DFB-B62AC3E33A9F}" presName="accentRepeatNode" presStyleLbl="solidFgAcc1" presStyleIdx="1" presStyleCnt="3"/>
      <dgm:spPr/>
    </dgm:pt>
    <dgm:pt modelId="{2FF0B769-8FFD-43C3-A269-99E2831F9537}" type="pres">
      <dgm:prSet presAssocID="{27AF09D4-1C78-4D38-9F2B-371DD1FDD78D}" presName="text_3" presStyleLbl="node1" presStyleIdx="2" presStyleCnt="3">
        <dgm:presLayoutVars>
          <dgm:bulletEnabled val="1"/>
        </dgm:presLayoutVars>
      </dgm:prSet>
      <dgm:spPr/>
    </dgm:pt>
    <dgm:pt modelId="{4BEC3A66-A710-434B-BA3A-3462499CB916}" type="pres">
      <dgm:prSet presAssocID="{27AF09D4-1C78-4D38-9F2B-371DD1FDD78D}" presName="accent_3" presStyleCnt="0"/>
      <dgm:spPr/>
    </dgm:pt>
    <dgm:pt modelId="{0ECD562C-FEB1-40C1-87E3-5AEF5A9CED69}" type="pres">
      <dgm:prSet presAssocID="{27AF09D4-1C78-4D38-9F2B-371DD1FDD78D}" presName="accentRepeatNode" presStyleLbl="solidFgAcc1" presStyleIdx="2" presStyleCnt="3"/>
      <dgm:spPr/>
    </dgm:pt>
  </dgm:ptLst>
  <dgm:cxnLst>
    <dgm:cxn modelId="{70DD1817-0B5A-4740-913C-B18AE8019A3B}" type="presOf" srcId="{A7F6AEC2-CC09-4744-8DFB-B62AC3E33A9F}" destId="{6C14E54A-6B0B-472E-8E3F-A260B61A7132}" srcOrd="0" destOrd="0" presId="urn:microsoft.com/office/officeart/2008/layout/VerticalCurvedList"/>
    <dgm:cxn modelId="{29387B3E-F13C-4723-A08B-E949B1B84B1D}" srcId="{236D29EE-0D84-4D44-A902-7315258E207D}" destId="{27AF09D4-1C78-4D38-9F2B-371DD1FDD78D}" srcOrd="2" destOrd="0" parTransId="{C6BE0431-EF01-484A-BD96-CB5C0BCA1A20}" sibTransId="{EA8C0D65-56F7-41DA-8EF2-3F71D13FBEAE}"/>
    <dgm:cxn modelId="{EC0EE75D-9F0B-4890-A866-7F40503A9900}" type="presOf" srcId="{C9742981-2B25-403F-ACB9-57FEDF833D43}" destId="{AEBDC35B-4AAB-48C2-BD20-447DCE37DE68}" srcOrd="0" destOrd="0" presId="urn:microsoft.com/office/officeart/2008/layout/VerticalCurvedList"/>
    <dgm:cxn modelId="{EAFAD68E-DBF4-4E35-AE8D-3273EDCD4A32}" type="presOf" srcId="{236D29EE-0D84-4D44-A902-7315258E207D}" destId="{010C0285-25C7-44F2-811C-E26EC0CB3C50}" srcOrd="0" destOrd="0" presId="urn:microsoft.com/office/officeart/2008/layout/VerticalCurvedList"/>
    <dgm:cxn modelId="{79AD3FBC-89EC-41AA-9D4C-0EFFF5A3B945}" type="presOf" srcId="{27AF09D4-1C78-4D38-9F2B-371DD1FDD78D}" destId="{2FF0B769-8FFD-43C3-A269-99E2831F9537}" srcOrd="0" destOrd="0" presId="urn:microsoft.com/office/officeart/2008/layout/VerticalCurvedList"/>
    <dgm:cxn modelId="{FDCE4ADC-8529-46E8-A6AA-99C168B08BB2}" srcId="{236D29EE-0D84-4D44-A902-7315258E207D}" destId="{ED466F06-D415-4250-A930-E2CDBD469357}" srcOrd="0" destOrd="0" parTransId="{F05FF665-1640-499E-B925-7EFA7F4FF6AA}" sibTransId="{C9742981-2B25-403F-ACB9-57FEDF833D43}"/>
    <dgm:cxn modelId="{600266E6-3592-444A-8141-9A250F3FAED7}" srcId="{236D29EE-0D84-4D44-A902-7315258E207D}" destId="{A7F6AEC2-CC09-4744-8DFB-B62AC3E33A9F}" srcOrd="1" destOrd="0" parTransId="{C1C5822C-FEC4-41A3-AA5E-D025439F0EC2}" sibTransId="{1D1D08AA-56AE-44FF-A0C0-936D14796D7B}"/>
    <dgm:cxn modelId="{D78172F3-C49C-487E-A335-72F4E1E8EF2B}" type="presOf" srcId="{ED466F06-D415-4250-A930-E2CDBD469357}" destId="{48458C32-151C-45F7-BD2E-36CF53CAC926}" srcOrd="0" destOrd="0" presId="urn:microsoft.com/office/officeart/2008/layout/VerticalCurvedList"/>
    <dgm:cxn modelId="{577DE76E-1F11-49DA-B52C-B733B4D1470B}" type="presParOf" srcId="{010C0285-25C7-44F2-811C-E26EC0CB3C50}" destId="{87418EA7-2356-4396-8D30-EB6B8ED81CC0}" srcOrd="0" destOrd="0" presId="urn:microsoft.com/office/officeart/2008/layout/VerticalCurvedList"/>
    <dgm:cxn modelId="{67DD0FE6-0CE2-4583-8C09-B25EA77654C2}" type="presParOf" srcId="{87418EA7-2356-4396-8D30-EB6B8ED81CC0}" destId="{E9770FC0-5110-4A09-8A27-EBA7E47FA1B1}" srcOrd="0" destOrd="0" presId="urn:microsoft.com/office/officeart/2008/layout/VerticalCurvedList"/>
    <dgm:cxn modelId="{6E7699AF-6CD9-4BE7-AEB3-29C955B8423D}" type="presParOf" srcId="{E9770FC0-5110-4A09-8A27-EBA7E47FA1B1}" destId="{14BA2729-DCC6-4B3F-9753-4DDCB38BBD64}" srcOrd="0" destOrd="0" presId="urn:microsoft.com/office/officeart/2008/layout/VerticalCurvedList"/>
    <dgm:cxn modelId="{0700B78A-9E9A-433F-B1EE-435D1D9F3869}" type="presParOf" srcId="{E9770FC0-5110-4A09-8A27-EBA7E47FA1B1}" destId="{AEBDC35B-4AAB-48C2-BD20-447DCE37DE68}" srcOrd="1" destOrd="0" presId="urn:microsoft.com/office/officeart/2008/layout/VerticalCurvedList"/>
    <dgm:cxn modelId="{B7ACE802-2079-4203-BC6F-D608105BAEE7}" type="presParOf" srcId="{E9770FC0-5110-4A09-8A27-EBA7E47FA1B1}" destId="{D5E36FD3-8715-440C-A43D-EA9303E0E5B5}" srcOrd="2" destOrd="0" presId="urn:microsoft.com/office/officeart/2008/layout/VerticalCurvedList"/>
    <dgm:cxn modelId="{4EBE74A1-E3B3-4B67-ABD7-78B66B40B047}" type="presParOf" srcId="{E9770FC0-5110-4A09-8A27-EBA7E47FA1B1}" destId="{240E7226-0A25-448C-AD5D-46524955304A}" srcOrd="3" destOrd="0" presId="urn:microsoft.com/office/officeart/2008/layout/VerticalCurvedList"/>
    <dgm:cxn modelId="{5631082D-DEB2-4DD4-8824-4031A08797BA}" type="presParOf" srcId="{87418EA7-2356-4396-8D30-EB6B8ED81CC0}" destId="{48458C32-151C-45F7-BD2E-36CF53CAC926}" srcOrd="1" destOrd="0" presId="urn:microsoft.com/office/officeart/2008/layout/VerticalCurvedList"/>
    <dgm:cxn modelId="{D8BBDABB-8FA1-4390-A1AF-672492D7604F}" type="presParOf" srcId="{87418EA7-2356-4396-8D30-EB6B8ED81CC0}" destId="{E1748586-757B-4403-BAD5-A88453E9D137}" srcOrd="2" destOrd="0" presId="urn:microsoft.com/office/officeart/2008/layout/VerticalCurvedList"/>
    <dgm:cxn modelId="{B1C94B18-C811-42AF-87BB-00F026892AA9}" type="presParOf" srcId="{E1748586-757B-4403-BAD5-A88453E9D137}" destId="{FB6006E0-477B-426E-94BB-A58A287AFE65}" srcOrd="0" destOrd="0" presId="urn:microsoft.com/office/officeart/2008/layout/VerticalCurvedList"/>
    <dgm:cxn modelId="{DFF73E51-05BD-460A-83EF-85F0C28CEEA2}" type="presParOf" srcId="{87418EA7-2356-4396-8D30-EB6B8ED81CC0}" destId="{6C14E54A-6B0B-472E-8E3F-A260B61A7132}" srcOrd="3" destOrd="0" presId="urn:microsoft.com/office/officeart/2008/layout/VerticalCurvedList"/>
    <dgm:cxn modelId="{6B5F112A-1D3F-48ED-AF94-E5FEF6E59924}" type="presParOf" srcId="{87418EA7-2356-4396-8D30-EB6B8ED81CC0}" destId="{D90FEF0B-F437-4971-BEFA-A39EC1EACCE5}" srcOrd="4" destOrd="0" presId="urn:microsoft.com/office/officeart/2008/layout/VerticalCurvedList"/>
    <dgm:cxn modelId="{9D302D5A-A814-4A22-AF69-760D9E3A1147}" type="presParOf" srcId="{D90FEF0B-F437-4971-BEFA-A39EC1EACCE5}" destId="{5E5B3E52-40E7-42D3-B54B-F863151B3EF4}" srcOrd="0" destOrd="0" presId="urn:microsoft.com/office/officeart/2008/layout/VerticalCurvedList"/>
    <dgm:cxn modelId="{26492FF2-77D4-437E-95AC-8DA91D2A99E7}" type="presParOf" srcId="{87418EA7-2356-4396-8D30-EB6B8ED81CC0}" destId="{2FF0B769-8FFD-43C3-A269-99E2831F9537}" srcOrd="5" destOrd="0" presId="urn:microsoft.com/office/officeart/2008/layout/VerticalCurvedList"/>
    <dgm:cxn modelId="{D4DDF2C9-AB37-44FA-946F-AC4AA199366B}" type="presParOf" srcId="{87418EA7-2356-4396-8D30-EB6B8ED81CC0}" destId="{4BEC3A66-A710-434B-BA3A-3462499CB916}" srcOrd="6" destOrd="0" presId="urn:microsoft.com/office/officeart/2008/layout/VerticalCurvedList"/>
    <dgm:cxn modelId="{64308826-3E86-4D77-AAE2-280D96053544}" type="presParOf" srcId="{4BEC3A66-A710-434B-BA3A-3462499CB916}" destId="{0ECD562C-FEB1-40C1-87E3-5AEF5A9CED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405F1-A1A1-4FE5-B54C-7838D1643FB7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61269CCD-4857-4B8E-A735-34C48EFF5ECF}">
      <dgm:prSet phldrT="[Text]" custT="1"/>
      <dgm:spPr/>
      <dgm:t>
        <a:bodyPr/>
        <a:lstStyle/>
        <a:p>
          <a:r>
            <a:rPr lang="en-US" sz="1600" b="1" dirty="0">
              <a:solidFill>
                <a:srgbClr val="0070C0"/>
              </a:solidFill>
            </a:rPr>
            <a:t>Source</a:t>
          </a:r>
        </a:p>
        <a:p>
          <a:r>
            <a:rPr lang="en-US" sz="1600" dirty="0"/>
            <a:t>- produces an initial sound</a:t>
          </a:r>
          <a:endParaRPr lang="en-NZ" sz="1600" dirty="0"/>
        </a:p>
      </dgm:t>
    </dgm:pt>
    <dgm:pt modelId="{E73BBBBD-AEFA-479B-84BF-60577A1788F3}" type="parTrans" cxnId="{4E40F263-5CE2-4355-BF11-6A4049078B19}">
      <dgm:prSet/>
      <dgm:spPr/>
      <dgm:t>
        <a:bodyPr/>
        <a:lstStyle/>
        <a:p>
          <a:endParaRPr lang="en-NZ"/>
        </a:p>
      </dgm:t>
    </dgm:pt>
    <dgm:pt modelId="{0B9C0CE7-86C5-4E49-9D42-8348EE0344D1}" type="sibTrans" cxnId="{4E40F263-5CE2-4355-BF11-6A4049078B19}">
      <dgm:prSet/>
      <dgm:spPr/>
      <dgm:t>
        <a:bodyPr/>
        <a:lstStyle/>
        <a:p>
          <a:endParaRPr lang="en-NZ"/>
        </a:p>
      </dgm:t>
    </dgm:pt>
    <dgm:pt modelId="{683467DD-532F-4976-BCBA-2192009FACDC}">
      <dgm:prSet phldrT="[Text]" custT="1"/>
      <dgm:spPr/>
      <dgm:t>
        <a:bodyPr/>
        <a:lstStyle/>
        <a:p>
          <a:r>
            <a:rPr lang="en-US" sz="1600" b="1" dirty="0">
              <a:solidFill>
                <a:srgbClr val="00B050"/>
              </a:solidFill>
            </a:rPr>
            <a:t>Vocal tract filter </a:t>
          </a:r>
        </a:p>
        <a:p>
          <a:r>
            <a:rPr lang="en-US" sz="1600" dirty="0"/>
            <a:t>– modifies it </a:t>
          </a:r>
          <a:endParaRPr lang="en-NZ" sz="1600" dirty="0"/>
        </a:p>
      </dgm:t>
    </dgm:pt>
    <dgm:pt modelId="{6207203C-EECF-46D3-B95A-6AAD222885E4}" type="parTrans" cxnId="{70324C5F-F8FA-4F10-AE76-5EE70190C758}">
      <dgm:prSet/>
      <dgm:spPr/>
      <dgm:t>
        <a:bodyPr/>
        <a:lstStyle/>
        <a:p>
          <a:endParaRPr lang="en-NZ"/>
        </a:p>
      </dgm:t>
    </dgm:pt>
    <dgm:pt modelId="{CF03A3B2-97C8-4F4F-AE3D-CC66A3756E08}" type="sibTrans" cxnId="{70324C5F-F8FA-4F10-AE76-5EE70190C758}">
      <dgm:prSet/>
      <dgm:spPr/>
      <dgm:t>
        <a:bodyPr/>
        <a:lstStyle/>
        <a:p>
          <a:endParaRPr lang="en-NZ"/>
        </a:p>
      </dgm:t>
    </dgm:pt>
    <dgm:pt modelId="{CB7DDEEA-AA98-4F7D-A4D2-909406F99BC8}">
      <dgm:prSet phldrT="[Text]" custT="1"/>
      <dgm:spPr/>
      <dgm:t>
        <a:bodyPr/>
        <a:lstStyle/>
        <a:p>
          <a:r>
            <a:rPr lang="en-US" sz="1600" dirty="0"/>
            <a:t>Output speech</a:t>
          </a:r>
          <a:endParaRPr lang="en-NZ" sz="1600" dirty="0"/>
        </a:p>
      </dgm:t>
    </dgm:pt>
    <dgm:pt modelId="{C41D38A1-C7D8-4ECA-8611-C52112BB672C}" type="parTrans" cxnId="{5C65761A-7ED9-4832-9B81-4A441C0B947C}">
      <dgm:prSet/>
      <dgm:spPr/>
      <dgm:t>
        <a:bodyPr/>
        <a:lstStyle/>
        <a:p>
          <a:endParaRPr lang="en-NZ"/>
        </a:p>
      </dgm:t>
    </dgm:pt>
    <dgm:pt modelId="{BAE237CB-9AEC-420B-B85E-9C7398D80211}" type="sibTrans" cxnId="{5C65761A-7ED9-4832-9B81-4A441C0B947C}">
      <dgm:prSet/>
      <dgm:spPr/>
      <dgm:t>
        <a:bodyPr/>
        <a:lstStyle/>
        <a:p>
          <a:endParaRPr lang="en-NZ"/>
        </a:p>
      </dgm:t>
    </dgm:pt>
    <dgm:pt modelId="{4588E895-CA2E-4DC7-BBB4-A221BD4E629E}" type="pres">
      <dgm:prSet presAssocID="{C16405F1-A1A1-4FE5-B54C-7838D1643F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9C65DE-BD0A-43AA-9131-138AB5713397}" type="pres">
      <dgm:prSet presAssocID="{CB7DDEEA-AA98-4F7D-A4D2-909406F99BC8}" presName="Accent3" presStyleCnt="0"/>
      <dgm:spPr/>
    </dgm:pt>
    <dgm:pt modelId="{04D38642-62C5-4615-BF4E-8423F67AA8F2}" type="pres">
      <dgm:prSet presAssocID="{CB7DDEEA-AA98-4F7D-A4D2-909406F99BC8}" presName="Accent" presStyleLbl="node1" presStyleIdx="0" presStyleCnt="3"/>
      <dgm:spPr/>
    </dgm:pt>
    <dgm:pt modelId="{11B4358C-2FF5-4B74-8DE2-D115D09D77B9}" type="pres">
      <dgm:prSet presAssocID="{CB7DDEEA-AA98-4F7D-A4D2-909406F99BC8}" presName="ParentBackground3" presStyleCnt="0"/>
      <dgm:spPr/>
    </dgm:pt>
    <dgm:pt modelId="{614622E2-E9DC-4D44-BF93-3F9D1939621D}" type="pres">
      <dgm:prSet presAssocID="{CB7DDEEA-AA98-4F7D-A4D2-909406F99BC8}" presName="ParentBackground" presStyleLbl="fgAcc1" presStyleIdx="0" presStyleCnt="3"/>
      <dgm:spPr/>
    </dgm:pt>
    <dgm:pt modelId="{D3F90712-09D8-485B-A432-5E69E4943C8B}" type="pres">
      <dgm:prSet presAssocID="{CB7DDEEA-AA98-4F7D-A4D2-909406F99B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DA3CBD-6640-4A1C-B2E3-B57F024119C7}" type="pres">
      <dgm:prSet presAssocID="{683467DD-532F-4976-BCBA-2192009FACDC}" presName="Accent2" presStyleCnt="0"/>
      <dgm:spPr/>
    </dgm:pt>
    <dgm:pt modelId="{CCE98481-D9D9-4D4B-89D9-3081F130D7AE}" type="pres">
      <dgm:prSet presAssocID="{683467DD-532F-4976-BCBA-2192009FACDC}" presName="Accent" presStyleLbl="node1" presStyleIdx="1" presStyleCnt="3"/>
      <dgm:spPr/>
    </dgm:pt>
    <dgm:pt modelId="{2503454A-9BD3-460F-A014-31E435640031}" type="pres">
      <dgm:prSet presAssocID="{683467DD-532F-4976-BCBA-2192009FACDC}" presName="ParentBackground2" presStyleCnt="0"/>
      <dgm:spPr/>
    </dgm:pt>
    <dgm:pt modelId="{880D8B1A-D3EB-4551-94EB-5C6B2E16CFF3}" type="pres">
      <dgm:prSet presAssocID="{683467DD-532F-4976-BCBA-2192009FACDC}" presName="ParentBackground" presStyleLbl="fgAcc1" presStyleIdx="1" presStyleCnt="3"/>
      <dgm:spPr/>
    </dgm:pt>
    <dgm:pt modelId="{3EF273DD-4182-4C69-ACDD-B3986F22DB14}" type="pres">
      <dgm:prSet presAssocID="{683467DD-532F-4976-BCBA-2192009FACD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B8134-CF7C-4AE2-B052-5AA0A1D0997E}" type="pres">
      <dgm:prSet presAssocID="{61269CCD-4857-4B8E-A735-34C48EFF5ECF}" presName="Accent1" presStyleCnt="0"/>
      <dgm:spPr/>
    </dgm:pt>
    <dgm:pt modelId="{CFAE74D3-E8CF-42C3-B596-7D434EEA0133}" type="pres">
      <dgm:prSet presAssocID="{61269CCD-4857-4B8E-A735-34C48EFF5ECF}" presName="Accent" presStyleLbl="node1" presStyleIdx="2" presStyleCnt="3"/>
      <dgm:spPr/>
    </dgm:pt>
    <dgm:pt modelId="{3D5141E5-4BE3-42BD-B073-21D926A9B670}" type="pres">
      <dgm:prSet presAssocID="{61269CCD-4857-4B8E-A735-34C48EFF5ECF}" presName="ParentBackground1" presStyleCnt="0"/>
      <dgm:spPr/>
    </dgm:pt>
    <dgm:pt modelId="{FDF3EC79-3FFE-4194-A49A-03769D13B8DB}" type="pres">
      <dgm:prSet presAssocID="{61269CCD-4857-4B8E-A735-34C48EFF5ECF}" presName="ParentBackground" presStyleLbl="fgAcc1" presStyleIdx="2" presStyleCnt="3"/>
      <dgm:spPr/>
    </dgm:pt>
    <dgm:pt modelId="{163E0964-0550-4E80-8A13-0CDFF9C63D32}" type="pres">
      <dgm:prSet presAssocID="{61269CCD-4857-4B8E-A735-34C48EFF5E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28C2507-2FE5-48C1-800A-F847030F45B8}" type="presOf" srcId="{683467DD-532F-4976-BCBA-2192009FACDC}" destId="{3EF273DD-4182-4C69-ACDD-B3986F22DB14}" srcOrd="1" destOrd="0" presId="urn:microsoft.com/office/officeart/2011/layout/CircleProcess"/>
    <dgm:cxn modelId="{5C65761A-7ED9-4832-9B81-4A441C0B947C}" srcId="{C16405F1-A1A1-4FE5-B54C-7838D1643FB7}" destId="{CB7DDEEA-AA98-4F7D-A4D2-909406F99BC8}" srcOrd="2" destOrd="0" parTransId="{C41D38A1-C7D8-4ECA-8611-C52112BB672C}" sibTransId="{BAE237CB-9AEC-420B-B85E-9C7398D80211}"/>
    <dgm:cxn modelId="{70324C5F-F8FA-4F10-AE76-5EE70190C758}" srcId="{C16405F1-A1A1-4FE5-B54C-7838D1643FB7}" destId="{683467DD-532F-4976-BCBA-2192009FACDC}" srcOrd="1" destOrd="0" parTransId="{6207203C-EECF-46D3-B95A-6AAD222885E4}" sibTransId="{CF03A3B2-97C8-4F4F-AE3D-CC66A3756E08}"/>
    <dgm:cxn modelId="{4E40F263-5CE2-4355-BF11-6A4049078B19}" srcId="{C16405F1-A1A1-4FE5-B54C-7838D1643FB7}" destId="{61269CCD-4857-4B8E-A735-34C48EFF5ECF}" srcOrd="0" destOrd="0" parTransId="{E73BBBBD-AEFA-479B-84BF-60577A1788F3}" sibTransId="{0B9C0CE7-86C5-4E49-9D42-8348EE0344D1}"/>
    <dgm:cxn modelId="{64966975-6F07-43F9-98BF-04A1F3CD20CF}" type="presOf" srcId="{CB7DDEEA-AA98-4F7D-A4D2-909406F99BC8}" destId="{614622E2-E9DC-4D44-BF93-3F9D1939621D}" srcOrd="0" destOrd="0" presId="urn:microsoft.com/office/officeart/2011/layout/CircleProcess"/>
    <dgm:cxn modelId="{383AD38B-68EE-467B-B643-FD9AE6157331}" type="presOf" srcId="{61269CCD-4857-4B8E-A735-34C48EFF5ECF}" destId="{163E0964-0550-4E80-8A13-0CDFF9C63D32}" srcOrd="1" destOrd="0" presId="urn:microsoft.com/office/officeart/2011/layout/CircleProcess"/>
    <dgm:cxn modelId="{6CBFD790-B240-47AE-B9FC-2016D4F18E03}" type="presOf" srcId="{C16405F1-A1A1-4FE5-B54C-7838D1643FB7}" destId="{4588E895-CA2E-4DC7-BBB4-A221BD4E629E}" srcOrd="0" destOrd="0" presId="urn:microsoft.com/office/officeart/2011/layout/CircleProcess"/>
    <dgm:cxn modelId="{DF140DE6-78FC-4F46-B548-4BBC3AD2EE20}" type="presOf" srcId="{CB7DDEEA-AA98-4F7D-A4D2-909406F99BC8}" destId="{D3F90712-09D8-485B-A432-5E69E4943C8B}" srcOrd="1" destOrd="0" presId="urn:microsoft.com/office/officeart/2011/layout/CircleProcess"/>
    <dgm:cxn modelId="{CDE0E9E8-0186-40F4-B92B-58364F1EA147}" type="presOf" srcId="{683467DD-532F-4976-BCBA-2192009FACDC}" destId="{880D8B1A-D3EB-4551-94EB-5C6B2E16CFF3}" srcOrd="0" destOrd="0" presId="urn:microsoft.com/office/officeart/2011/layout/CircleProcess"/>
    <dgm:cxn modelId="{1EEACDFC-C479-48DE-A785-5EED3F7160A8}" type="presOf" srcId="{61269CCD-4857-4B8E-A735-34C48EFF5ECF}" destId="{FDF3EC79-3FFE-4194-A49A-03769D13B8DB}" srcOrd="0" destOrd="0" presId="urn:microsoft.com/office/officeart/2011/layout/CircleProcess"/>
    <dgm:cxn modelId="{6FAF8CF4-E4F1-4EFC-B4EC-7CC2343F6F91}" type="presParOf" srcId="{4588E895-CA2E-4DC7-BBB4-A221BD4E629E}" destId="{B99C65DE-BD0A-43AA-9131-138AB5713397}" srcOrd="0" destOrd="0" presId="urn:microsoft.com/office/officeart/2011/layout/CircleProcess"/>
    <dgm:cxn modelId="{1CC4AAF1-DF4D-4BA5-8521-1E0C91F15559}" type="presParOf" srcId="{B99C65DE-BD0A-43AA-9131-138AB5713397}" destId="{04D38642-62C5-4615-BF4E-8423F67AA8F2}" srcOrd="0" destOrd="0" presId="urn:microsoft.com/office/officeart/2011/layout/CircleProcess"/>
    <dgm:cxn modelId="{00324A70-3672-46EF-979C-39AF0E82D1F6}" type="presParOf" srcId="{4588E895-CA2E-4DC7-BBB4-A221BD4E629E}" destId="{11B4358C-2FF5-4B74-8DE2-D115D09D77B9}" srcOrd="1" destOrd="0" presId="urn:microsoft.com/office/officeart/2011/layout/CircleProcess"/>
    <dgm:cxn modelId="{E6E6B715-88DE-4E03-ABEA-315322E3B5F2}" type="presParOf" srcId="{11B4358C-2FF5-4B74-8DE2-D115D09D77B9}" destId="{614622E2-E9DC-4D44-BF93-3F9D1939621D}" srcOrd="0" destOrd="0" presId="urn:microsoft.com/office/officeart/2011/layout/CircleProcess"/>
    <dgm:cxn modelId="{2873F54A-45EB-4C28-B726-E4664119257B}" type="presParOf" srcId="{4588E895-CA2E-4DC7-BBB4-A221BD4E629E}" destId="{D3F90712-09D8-485B-A432-5E69E4943C8B}" srcOrd="2" destOrd="0" presId="urn:microsoft.com/office/officeart/2011/layout/CircleProcess"/>
    <dgm:cxn modelId="{B6339D8B-CEF3-4294-A381-BEA7523DFA73}" type="presParOf" srcId="{4588E895-CA2E-4DC7-BBB4-A221BD4E629E}" destId="{8FDA3CBD-6640-4A1C-B2E3-B57F024119C7}" srcOrd="3" destOrd="0" presId="urn:microsoft.com/office/officeart/2011/layout/CircleProcess"/>
    <dgm:cxn modelId="{F4350DAA-08D1-42AF-97B2-01D7A021A60A}" type="presParOf" srcId="{8FDA3CBD-6640-4A1C-B2E3-B57F024119C7}" destId="{CCE98481-D9D9-4D4B-89D9-3081F130D7AE}" srcOrd="0" destOrd="0" presId="urn:microsoft.com/office/officeart/2011/layout/CircleProcess"/>
    <dgm:cxn modelId="{FED92431-E94E-4AA2-80E9-DB80BAC35318}" type="presParOf" srcId="{4588E895-CA2E-4DC7-BBB4-A221BD4E629E}" destId="{2503454A-9BD3-460F-A014-31E435640031}" srcOrd="4" destOrd="0" presId="urn:microsoft.com/office/officeart/2011/layout/CircleProcess"/>
    <dgm:cxn modelId="{88A6474C-5E0B-4AA5-AB4E-44C1341A0E67}" type="presParOf" srcId="{2503454A-9BD3-460F-A014-31E435640031}" destId="{880D8B1A-D3EB-4551-94EB-5C6B2E16CFF3}" srcOrd="0" destOrd="0" presId="urn:microsoft.com/office/officeart/2011/layout/CircleProcess"/>
    <dgm:cxn modelId="{07CCB9C7-BCCC-4F17-A39F-D11D8F673575}" type="presParOf" srcId="{4588E895-CA2E-4DC7-BBB4-A221BD4E629E}" destId="{3EF273DD-4182-4C69-ACDD-B3986F22DB14}" srcOrd="5" destOrd="0" presId="urn:microsoft.com/office/officeart/2011/layout/CircleProcess"/>
    <dgm:cxn modelId="{D1C296A6-1D0B-46C3-944D-967F0DC22DAB}" type="presParOf" srcId="{4588E895-CA2E-4DC7-BBB4-A221BD4E629E}" destId="{04FB8134-CF7C-4AE2-B052-5AA0A1D0997E}" srcOrd="6" destOrd="0" presId="urn:microsoft.com/office/officeart/2011/layout/CircleProcess"/>
    <dgm:cxn modelId="{636DB45F-96D0-41DE-A4B4-9D9311C503A3}" type="presParOf" srcId="{04FB8134-CF7C-4AE2-B052-5AA0A1D0997E}" destId="{CFAE74D3-E8CF-42C3-B596-7D434EEA0133}" srcOrd="0" destOrd="0" presId="urn:microsoft.com/office/officeart/2011/layout/CircleProcess"/>
    <dgm:cxn modelId="{A394FA98-67FE-4AB1-8034-D11ED8187CD8}" type="presParOf" srcId="{4588E895-CA2E-4DC7-BBB4-A221BD4E629E}" destId="{3D5141E5-4BE3-42BD-B073-21D926A9B670}" srcOrd="7" destOrd="0" presId="urn:microsoft.com/office/officeart/2011/layout/CircleProcess"/>
    <dgm:cxn modelId="{A8F8C872-1C55-49CB-8980-E239B5DD7800}" type="presParOf" srcId="{3D5141E5-4BE3-42BD-B073-21D926A9B670}" destId="{FDF3EC79-3FFE-4194-A49A-03769D13B8DB}" srcOrd="0" destOrd="0" presId="urn:microsoft.com/office/officeart/2011/layout/CircleProcess"/>
    <dgm:cxn modelId="{069AC0B5-35B8-4A4E-8655-0E4E6C55D7F8}" type="presParOf" srcId="{4588E895-CA2E-4DC7-BBB4-A221BD4E629E}" destId="{163E0964-0550-4E80-8A13-0CDFF9C63D3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6405F1-A1A1-4FE5-B54C-7838D1643FB7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61269CCD-4857-4B8E-A735-34C48EFF5ECF}">
      <dgm:prSet phldrT="[Text]" custT="1"/>
      <dgm:spPr/>
      <dgm:t>
        <a:bodyPr/>
        <a:lstStyle/>
        <a:p>
          <a:r>
            <a:rPr lang="en-US" sz="1600" b="1">
              <a:solidFill>
                <a:srgbClr val="0070C0"/>
              </a:solidFill>
            </a:rPr>
            <a:t>Source</a:t>
          </a:r>
        </a:p>
        <a:p>
          <a:r>
            <a:rPr lang="en-US" sz="1600"/>
            <a:t>- produces an initial sound</a:t>
          </a:r>
          <a:endParaRPr lang="en-NZ" sz="1600" dirty="0"/>
        </a:p>
      </dgm:t>
    </dgm:pt>
    <dgm:pt modelId="{E73BBBBD-AEFA-479B-84BF-60577A1788F3}" type="parTrans" cxnId="{4E40F263-5CE2-4355-BF11-6A4049078B19}">
      <dgm:prSet/>
      <dgm:spPr/>
      <dgm:t>
        <a:bodyPr/>
        <a:lstStyle/>
        <a:p>
          <a:endParaRPr lang="en-NZ"/>
        </a:p>
      </dgm:t>
    </dgm:pt>
    <dgm:pt modelId="{0B9C0CE7-86C5-4E49-9D42-8348EE0344D1}" type="sibTrans" cxnId="{4E40F263-5CE2-4355-BF11-6A4049078B19}">
      <dgm:prSet/>
      <dgm:spPr/>
      <dgm:t>
        <a:bodyPr/>
        <a:lstStyle/>
        <a:p>
          <a:endParaRPr lang="en-NZ"/>
        </a:p>
      </dgm:t>
    </dgm:pt>
    <dgm:pt modelId="{683467DD-532F-4976-BCBA-2192009FACDC}">
      <dgm:prSet phldrT="[Text]" custT="1"/>
      <dgm:spPr/>
      <dgm:t>
        <a:bodyPr/>
        <a:lstStyle/>
        <a:p>
          <a:r>
            <a:rPr lang="en-US" sz="1600" b="1" dirty="0">
              <a:solidFill>
                <a:srgbClr val="00B050"/>
              </a:solidFill>
            </a:rPr>
            <a:t>Vocal tract filter </a:t>
          </a:r>
        </a:p>
        <a:p>
          <a:r>
            <a:rPr lang="en-US" sz="1600" dirty="0"/>
            <a:t>– modifies it </a:t>
          </a:r>
          <a:endParaRPr lang="en-NZ" sz="1600" dirty="0"/>
        </a:p>
      </dgm:t>
    </dgm:pt>
    <dgm:pt modelId="{6207203C-EECF-46D3-B95A-6AAD222885E4}" type="parTrans" cxnId="{70324C5F-F8FA-4F10-AE76-5EE70190C758}">
      <dgm:prSet/>
      <dgm:spPr/>
      <dgm:t>
        <a:bodyPr/>
        <a:lstStyle/>
        <a:p>
          <a:endParaRPr lang="en-NZ"/>
        </a:p>
      </dgm:t>
    </dgm:pt>
    <dgm:pt modelId="{CF03A3B2-97C8-4F4F-AE3D-CC66A3756E08}" type="sibTrans" cxnId="{70324C5F-F8FA-4F10-AE76-5EE70190C758}">
      <dgm:prSet/>
      <dgm:spPr/>
      <dgm:t>
        <a:bodyPr/>
        <a:lstStyle/>
        <a:p>
          <a:endParaRPr lang="en-NZ"/>
        </a:p>
      </dgm:t>
    </dgm:pt>
    <dgm:pt modelId="{CB7DDEEA-AA98-4F7D-A4D2-909406F99BC8}">
      <dgm:prSet phldrT="[Text]" custT="1"/>
      <dgm:spPr/>
      <dgm:t>
        <a:bodyPr/>
        <a:lstStyle/>
        <a:p>
          <a:r>
            <a:rPr lang="en-US" sz="1600"/>
            <a:t>Output speech</a:t>
          </a:r>
          <a:endParaRPr lang="en-NZ" sz="1600" dirty="0"/>
        </a:p>
      </dgm:t>
    </dgm:pt>
    <dgm:pt modelId="{C41D38A1-C7D8-4ECA-8611-C52112BB672C}" type="parTrans" cxnId="{5C65761A-7ED9-4832-9B81-4A441C0B947C}">
      <dgm:prSet/>
      <dgm:spPr/>
      <dgm:t>
        <a:bodyPr/>
        <a:lstStyle/>
        <a:p>
          <a:endParaRPr lang="en-NZ"/>
        </a:p>
      </dgm:t>
    </dgm:pt>
    <dgm:pt modelId="{BAE237CB-9AEC-420B-B85E-9C7398D80211}" type="sibTrans" cxnId="{5C65761A-7ED9-4832-9B81-4A441C0B947C}">
      <dgm:prSet/>
      <dgm:spPr/>
      <dgm:t>
        <a:bodyPr/>
        <a:lstStyle/>
        <a:p>
          <a:endParaRPr lang="en-NZ"/>
        </a:p>
      </dgm:t>
    </dgm:pt>
    <dgm:pt modelId="{4588E895-CA2E-4DC7-BBB4-A221BD4E629E}" type="pres">
      <dgm:prSet presAssocID="{C16405F1-A1A1-4FE5-B54C-7838D1643F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9C65DE-BD0A-43AA-9131-138AB5713397}" type="pres">
      <dgm:prSet presAssocID="{CB7DDEEA-AA98-4F7D-A4D2-909406F99BC8}" presName="Accent3" presStyleCnt="0"/>
      <dgm:spPr/>
    </dgm:pt>
    <dgm:pt modelId="{04D38642-62C5-4615-BF4E-8423F67AA8F2}" type="pres">
      <dgm:prSet presAssocID="{CB7DDEEA-AA98-4F7D-A4D2-909406F99BC8}" presName="Accent" presStyleLbl="node1" presStyleIdx="0" presStyleCnt="3"/>
      <dgm:spPr/>
    </dgm:pt>
    <dgm:pt modelId="{11B4358C-2FF5-4B74-8DE2-D115D09D77B9}" type="pres">
      <dgm:prSet presAssocID="{CB7DDEEA-AA98-4F7D-A4D2-909406F99BC8}" presName="ParentBackground3" presStyleCnt="0"/>
      <dgm:spPr/>
    </dgm:pt>
    <dgm:pt modelId="{614622E2-E9DC-4D44-BF93-3F9D1939621D}" type="pres">
      <dgm:prSet presAssocID="{CB7DDEEA-AA98-4F7D-A4D2-909406F99BC8}" presName="ParentBackground" presStyleLbl="fgAcc1" presStyleIdx="0" presStyleCnt="3"/>
      <dgm:spPr/>
    </dgm:pt>
    <dgm:pt modelId="{D3F90712-09D8-485B-A432-5E69E4943C8B}" type="pres">
      <dgm:prSet presAssocID="{CB7DDEEA-AA98-4F7D-A4D2-909406F99B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DA3CBD-6640-4A1C-B2E3-B57F024119C7}" type="pres">
      <dgm:prSet presAssocID="{683467DD-532F-4976-BCBA-2192009FACDC}" presName="Accent2" presStyleCnt="0"/>
      <dgm:spPr/>
    </dgm:pt>
    <dgm:pt modelId="{CCE98481-D9D9-4D4B-89D9-3081F130D7AE}" type="pres">
      <dgm:prSet presAssocID="{683467DD-532F-4976-BCBA-2192009FACDC}" presName="Accent" presStyleLbl="node1" presStyleIdx="1" presStyleCnt="3"/>
      <dgm:spPr/>
    </dgm:pt>
    <dgm:pt modelId="{2503454A-9BD3-460F-A014-31E435640031}" type="pres">
      <dgm:prSet presAssocID="{683467DD-532F-4976-BCBA-2192009FACDC}" presName="ParentBackground2" presStyleCnt="0"/>
      <dgm:spPr/>
    </dgm:pt>
    <dgm:pt modelId="{880D8B1A-D3EB-4551-94EB-5C6B2E16CFF3}" type="pres">
      <dgm:prSet presAssocID="{683467DD-532F-4976-BCBA-2192009FACDC}" presName="ParentBackground" presStyleLbl="fgAcc1" presStyleIdx="1" presStyleCnt="3"/>
      <dgm:spPr/>
    </dgm:pt>
    <dgm:pt modelId="{3EF273DD-4182-4C69-ACDD-B3986F22DB14}" type="pres">
      <dgm:prSet presAssocID="{683467DD-532F-4976-BCBA-2192009FACD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B8134-CF7C-4AE2-B052-5AA0A1D0997E}" type="pres">
      <dgm:prSet presAssocID="{61269CCD-4857-4B8E-A735-34C48EFF5ECF}" presName="Accent1" presStyleCnt="0"/>
      <dgm:spPr/>
    </dgm:pt>
    <dgm:pt modelId="{CFAE74D3-E8CF-42C3-B596-7D434EEA0133}" type="pres">
      <dgm:prSet presAssocID="{61269CCD-4857-4B8E-A735-34C48EFF5ECF}" presName="Accent" presStyleLbl="node1" presStyleIdx="2" presStyleCnt="3"/>
      <dgm:spPr/>
    </dgm:pt>
    <dgm:pt modelId="{3D5141E5-4BE3-42BD-B073-21D926A9B670}" type="pres">
      <dgm:prSet presAssocID="{61269CCD-4857-4B8E-A735-34C48EFF5ECF}" presName="ParentBackground1" presStyleCnt="0"/>
      <dgm:spPr/>
    </dgm:pt>
    <dgm:pt modelId="{FDF3EC79-3FFE-4194-A49A-03769D13B8DB}" type="pres">
      <dgm:prSet presAssocID="{61269CCD-4857-4B8E-A735-34C48EFF5ECF}" presName="ParentBackground" presStyleLbl="fgAcc1" presStyleIdx="2" presStyleCnt="3"/>
      <dgm:spPr/>
    </dgm:pt>
    <dgm:pt modelId="{163E0964-0550-4E80-8A13-0CDFF9C63D32}" type="pres">
      <dgm:prSet presAssocID="{61269CCD-4857-4B8E-A735-34C48EFF5E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C65761A-7ED9-4832-9B81-4A441C0B947C}" srcId="{C16405F1-A1A1-4FE5-B54C-7838D1643FB7}" destId="{CB7DDEEA-AA98-4F7D-A4D2-909406F99BC8}" srcOrd="2" destOrd="0" parTransId="{C41D38A1-C7D8-4ECA-8611-C52112BB672C}" sibTransId="{BAE237CB-9AEC-420B-B85E-9C7398D80211}"/>
    <dgm:cxn modelId="{70324C5F-F8FA-4F10-AE76-5EE70190C758}" srcId="{C16405F1-A1A1-4FE5-B54C-7838D1643FB7}" destId="{683467DD-532F-4976-BCBA-2192009FACDC}" srcOrd="1" destOrd="0" parTransId="{6207203C-EECF-46D3-B95A-6AAD222885E4}" sibTransId="{CF03A3B2-97C8-4F4F-AE3D-CC66A3756E08}"/>
    <dgm:cxn modelId="{4E40F263-5CE2-4355-BF11-6A4049078B19}" srcId="{C16405F1-A1A1-4FE5-B54C-7838D1643FB7}" destId="{61269CCD-4857-4B8E-A735-34C48EFF5ECF}" srcOrd="0" destOrd="0" parTransId="{E73BBBBD-AEFA-479B-84BF-60577A1788F3}" sibTransId="{0B9C0CE7-86C5-4E49-9D42-8348EE0344D1}"/>
    <dgm:cxn modelId="{5B393F74-4F23-45F3-BB15-F37E71F61ED7}" type="presOf" srcId="{C16405F1-A1A1-4FE5-B54C-7838D1643FB7}" destId="{4588E895-CA2E-4DC7-BBB4-A221BD4E629E}" srcOrd="0" destOrd="0" presId="urn:microsoft.com/office/officeart/2011/layout/CircleProcess"/>
    <dgm:cxn modelId="{B197BE7C-2814-4129-B52E-DD5E269B0349}" type="presOf" srcId="{683467DD-532F-4976-BCBA-2192009FACDC}" destId="{3EF273DD-4182-4C69-ACDD-B3986F22DB14}" srcOrd="1" destOrd="0" presId="urn:microsoft.com/office/officeart/2011/layout/CircleProcess"/>
    <dgm:cxn modelId="{01C15089-63A3-456D-B30F-39316AB6E1E8}" type="presOf" srcId="{CB7DDEEA-AA98-4F7D-A4D2-909406F99BC8}" destId="{D3F90712-09D8-485B-A432-5E69E4943C8B}" srcOrd="1" destOrd="0" presId="urn:microsoft.com/office/officeart/2011/layout/CircleProcess"/>
    <dgm:cxn modelId="{3C7146A7-9E24-485E-A5B8-4A00E2BF1E94}" type="presOf" srcId="{683467DD-532F-4976-BCBA-2192009FACDC}" destId="{880D8B1A-D3EB-4551-94EB-5C6B2E16CFF3}" srcOrd="0" destOrd="0" presId="urn:microsoft.com/office/officeart/2011/layout/CircleProcess"/>
    <dgm:cxn modelId="{1ED3C1B4-264E-4297-97E5-3953972CE053}" type="presOf" srcId="{61269CCD-4857-4B8E-A735-34C48EFF5ECF}" destId="{FDF3EC79-3FFE-4194-A49A-03769D13B8DB}" srcOrd="0" destOrd="0" presId="urn:microsoft.com/office/officeart/2011/layout/CircleProcess"/>
    <dgm:cxn modelId="{1F1B20D1-262D-42B5-B1DE-8BEB58891488}" type="presOf" srcId="{CB7DDEEA-AA98-4F7D-A4D2-909406F99BC8}" destId="{614622E2-E9DC-4D44-BF93-3F9D1939621D}" srcOrd="0" destOrd="0" presId="urn:microsoft.com/office/officeart/2011/layout/CircleProcess"/>
    <dgm:cxn modelId="{168D62E3-4CB0-4531-A09C-8E77312C69F3}" type="presOf" srcId="{61269CCD-4857-4B8E-A735-34C48EFF5ECF}" destId="{163E0964-0550-4E80-8A13-0CDFF9C63D32}" srcOrd="1" destOrd="0" presId="urn:microsoft.com/office/officeart/2011/layout/CircleProcess"/>
    <dgm:cxn modelId="{3081F898-3078-4AF1-92A3-DF081DE4AC68}" type="presParOf" srcId="{4588E895-CA2E-4DC7-BBB4-A221BD4E629E}" destId="{B99C65DE-BD0A-43AA-9131-138AB5713397}" srcOrd="0" destOrd="0" presId="urn:microsoft.com/office/officeart/2011/layout/CircleProcess"/>
    <dgm:cxn modelId="{E0603B52-0084-4A64-9424-352EC51F8FBE}" type="presParOf" srcId="{B99C65DE-BD0A-43AA-9131-138AB5713397}" destId="{04D38642-62C5-4615-BF4E-8423F67AA8F2}" srcOrd="0" destOrd="0" presId="urn:microsoft.com/office/officeart/2011/layout/CircleProcess"/>
    <dgm:cxn modelId="{4E64F616-6E2D-4A32-86F2-BCAD5A98B3DF}" type="presParOf" srcId="{4588E895-CA2E-4DC7-BBB4-A221BD4E629E}" destId="{11B4358C-2FF5-4B74-8DE2-D115D09D77B9}" srcOrd="1" destOrd="0" presId="urn:microsoft.com/office/officeart/2011/layout/CircleProcess"/>
    <dgm:cxn modelId="{592A40D2-1F87-4144-AFF2-6B96EE0AAD19}" type="presParOf" srcId="{11B4358C-2FF5-4B74-8DE2-D115D09D77B9}" destId="{614622E2-E9DC-4D44-BF93-3F9D1939621D}" srcOrd="0" destOrd="0" presId="urn:microsoft.com/office/officeart/2011/layout/CircleProcess"/>
    <dgm:cxn modelId="{635E0CFB-949D-496E-9836-E4A76C66287F}" type="presParOf" srcId="{4588E895-CA2E-4DC7-BBB4-A221BD4E629E}" destId="{D3F90712-09D8-485B-A432-5E69E4943C8B}" srcOrd="2" destOrd="0" presId="urn:microsoft.com/office/officeart/2011/layout/CircleProcess"/>
    <dgm:cxn modelId="{7F0C6D91-5A35-48BB-85D4-5AAF52B5F71E}" type="presParOf" srcId="{4588E895-CA2E-4DC7-BBB4-A221BD4E629E}" destId="{8FDA3CBD-6640-4A1C-B2E3-B57F024119C7}" srcOrd="3" destOrd="0" presId="urn:microsoft.com/office/officeart/2011/layout/CircleProcess"/>
    <dgm:cxn modelId="{2B36B2FE-94A2-4DB7-89AF-6C54477055F8}" type="presParOf" srcId="{8FDA3CBD-6640-4A1C-B2E3-B57F024119C7}" destId="{CCE98481-D9D9-4D4B-89D9-3081F130D7AE}" srcOrd="0" destOrd="0" presId="urn:microsoft.com/office/officeart/2011/layout/CircleProcess"/>
    <dgm:cxn modelId="{EDE9B6EF-6A83-4478-8B32-ED35EFB7ADF2}" type="presParOf" srcId="{4588E895-CA2E-4DC7-BBB4-A221BD4E629E}" destId="{2503454A-9BD3-460F-A014-31E435640031}" srcOrd="4" destOrd="0" presId="urn:microsoft.com/office/officeart/2011/layout/CircleProcess"/>
    <dgm:cxn modelId="{E743909E-3545-47FB-AEAB-4447417A00D1}" type="presParOf" srcId="{2503454A-9BD3-460F-A014-31E435640031}" destId="{880D8B1A-D3EB-4551-94EB-5C6B2E16CFF3}" srcOrd="0" destOrd="0" presId="urn:microsoft.com/office/officeart/2011/layout/CircleProcess"/>
    <dgm:cxn modelId="{21EA39C5-3C9C-4449-BAF2-8F1F5814D1C8}" type="presParOf" srcId="{4588E895-CA2E-4DC7-BBB4-A221BD4E629E}" destId="{3EF273DD-4182-4C69-ACDD-B3986F22DB14}" srcOrd="5" destOrd="0" presId="urn:microsoft.com/office/officeart/2011/layout/CircleProcess"/>
    <dgm:cxn modelId="{04997326-4487-4E08-A8B4-74D95B1A1AA4}" type="presParOf" srcId="{4588E895-CA2E-4DC7-BBB4-A221BD4E629E}" destId="{04FB8134-CF7C-4AE2-B052-5AA0A1D0997E}" srcOrd="6" destOrd="0" presId="urn:microsoft.com/office/officeart/2011/layout/CircleProcess"/>
    <dgm:cxn modelId="{CEC23521-5319-4816-9251-363FAEC50743}" type="presParOf" srcId="{04FB8134-CF7C-4AE2-B052-5AA0A1D0997E}" destId="{CFAE74D3-E8CF-42C3-B596-7D434EEA0133}" srcOrd="0" destOrd="0" presId="urn:microsoft.com/office/officeart/2011/layout/CircleProcess"/>
    <dgm:cxn modelId="{40632ADE-8C9C-43B4-B9FC-ACB4CF5A18ED}" type="presParOf" srcId="{4588E895-CA2E-4DC7-BBB4-A221BD4E629E}" destId="{3D5141E5-4BE3-42BD-B073-21D926A9B670}" srcOrd="7" destOrd="0" presId="urn:microsoft.com/office/officeart/2011/layout/CircleProcess"/>
    <dgm:cxn modelId="{7FEFAFCA-7731-4580-95AB-641877DFC2B0}" type="presParOf" srcId="{3D5141E5-4BE3-42BD-B073-21D926A9B670}" destId="{FDF3EC79-3FFE-4194-A49A-03769D13B8DB}" srcOrd="0" destOrd="0" presId="urn:microsoft.com/office/officeart/2011/layout/CircleProcess"/>
    <dgm:cxn modelId="{B471B58F-E7CF-40B9-8E5B-39E9314DBF9F}" type="presParOf" srcId="{4588E895-CA2E-4DC7-BBB4-A221BD4E629E}" destId="{163E0964-0550-4E80-8A13-0CDFF9C63D3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6405F1-A1A1-4FE5-B54C-7838D1643FB7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61269CCD-4857-4B8E-A735-34C48EFF5ECF}">
      <dgm:prSet phldrT="[Text]" custT="1"/>
      <dgm:spPr/>
      <dgm:t>
        <a:bodyPr/>
        <a:lstStyle/>
        <a:p>
          <a:r>
            <a:rPr lang="en-US" sz="1600" b="1">
              <a:solidFill>
                <a:srgbClr val="0070C0"/>
              </a:solidFill>
            </a:rPr>
            <a:t>Source</a:t>
          </a:r>
        </a:p>
        <a:p>
          <a:r>
            <a:rPr lang="en-US" sz="1600"/>
            <a:t>- produces an initial sound</a:t>
          </a:r>
          <a:endParaRPr lang="en-NZ" sz="1600" dirty="0"/>
        </a:p>
      </dgm:t>
    </dgm:pt>
    <dgm:pt modelId="{E73BBBBD-AEFA-479B-84BF-60577A1788F3}" type="parTrans" cxnId="{4E40F263-5CE2-4355-BF11-6A4049078B19}">
      <dgm:prSet/>
      <dgm:spPr/>
      <dgm:t>
        <a:bodyPr/>
        <a:lstStyle/>
        <a:p>
          <a:endParaRPr lang="en-NZ"/>
        </a:p>
      </dgm:t>
    </dgm:pt>
    <dgm:pt modelId="{0B9C0CE7-86C5-4E49-9D42-8348EE0344D1}" type="sibTrans" cxnId="{4E40F263-5CE2-4355-BF11-6A4049078B19}">
      <dgm:prSet/>
      <dgm:spPr/>
      <dgm:t>
        <a:bodyPr/>
        <a:lstStyle/>
        <a:p>
          <a:endParaRPr lang="en-NZ"/>
        </a:p>
      </dgm:t>
    </dgm:pt>
    <dgm:pt modelId="{683467DD-532F-4976-BCBA-2192009FACDC}">
      <dgm:prSet phldrT="[Text]" custT="1"/>
      <dgm:spPr/>
      <dgm:t>
        <a:bodyPr/>
        <a:lstStyle/>
        <a:p>
          <a:r>
            <a:rPr lang="en-US" sz="1600" b="1" dirty="0">
              <a:solidFill>
                <a:srgbClr val="00B050"/>
              </a:solidFill>
            </a:rPr>
            <a:t>Vocal tract filter </a:t>
          </a:r>
        </a:p>
        <a:p>
          <a:r>
            <a:rPr lang="en-US" sz="1600" dirty="0"/>
            <a:t>– modifies it </a:t>
          </a:r>
          <a:endParaRPr lang="en-NZ" sz="1600" dirty="0"/>
        </a:p>
      </dgm:t>
    </dgm:pt>
    <dgm:pt modelId="{6207203C-EECF-46D3-B95A-6AAD222885E4}" type="parTrans" cxnId="{70324C5F-F8FA-4F10-AE76-5EE70190C758}">
      <dgm:prSet/>
      <dgm:spPr/>
      <dgm:t>
        <a:bodyPr/>
        <a:lstStyle/>
        <a:p>
          <a:endParaRPr lang="en-NZ"/>
        </a:p>
      </dgm:t>
    </dgm:pt>
    <dgm:pt modelId="{CF03A3B2-97C8-4F4F-AE3D-CC66A3756E08}" type="sibTrans" cxnId="{70324C5F-F8FA-4F10-AE76-5EE70190C758}">
      <dgm:prSet/>
      <dgm:spPr/>
      <dgm:t>
        <a:bodyPr/>
        <a:lstStyle/>
        <a:p>
          <a:endParaRPr lang="en-NZ"/>
        </a:p>
      </dgm:t>
    </dgm:pt>
    <dgm:pt modelId="{CB7DDEEA-AA98-4F7D-A4D2-909406F99BC8}">
      <dgm:prSet phldrT="[Text]" custT="1"/>
      <dgm:spPr/>
      <dgm:t>
        <a:bodyPr/>
        <a:lstStyle/>
        <a:p>
          <a:r>
            <a:rPr lang="en-US" sz="1600" dirty="0"/>
            <a:t>Output speech</a:t>
          </a:r>
          <a:endParaRPr lang="en-NZ" sz="1600" dirty="0"/>
        </a:p>
      </dgm:t>
    </dgm:pt>
    <dgm:pt modelId="{C41D38A1-C7D8-4ECA-8611-C52112BB672C}" type="parTrans" cxnId="{5C65761A-7ED9-4832-9B81-4A441C0B947C}">
      <dgm:prSet/>
      <dgm:spPr/>
      <dgm:t>
        <a:bodyPr/>
        <a:lstStyle/>
        <a:p>
          <a:endParaRPr lang="en-NZ"/>
        </a:p>
      </dgm:t>
    </dgm:pt>
    <dgm:pt modelId="{BAE237CB-9AEC-420B-B85E-9C7398D80211}" type="sibTrans" cxnId="{5C65761A-7ED9-4832-9B81-4A441C0B947C}">
      <dgm:prSet/>
      <dgm:spPr/>
      <dgm:t>
        <a:bodyPr/>
        <a:lstStyle/>
        <a:p>
          <a:endParaRPr lang="en-NZ"/>
        </a:p>
      </dgm:t>
    </dgm:pt>
    <dgm:pt modelId="{4588E895-CA2E-4DC7-BBB4-A221BD4E629E}" type="pres">
      <dgm:prSet presAssocID="{C16405F1-A1A1-4FE5-B54C-7838D1643F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9C65DE-BD0A-43AA-9131-138AB5713397}" type="pres">
      <dgm:prSet presAssocID="{CB7DDEEA-AA98-4F7D-A4D2-909406F99BC8}" presName="Accent3" presStyleCnt="0"/>
      <dgm:spPr/>
    </dgm:pt>
    <dgm:pt modelId="{04D38642-62C5-4615-BF4E-8423F67AA8F2}" type="pres">
      <dgm:prSet presAssocID="{CB7DDEEA-AA98-4F7D-A4D2-909406F99BC8}" presName="Accent" presStyleLbl="node1" presStyleIdx="0" presStyleCnt="3"/>
      <dgm:spPr/>
    </dgm:pt>
    <dgm:pt modelId="{11B4358C-2FF5-4B74-8DE2-D115D09D77B9}" type="pres">
      <dgm:prSet presAssocID="{CB7DDEEA-AA98-4F7D-A4D2-909406F99BC8}" presName="ParentBackground3" presStyleCnt="0"/>
      <dgm:spPr/>
    </dgm:pt>
    <dgm:pt modelId="{614622E2-E9DC-4D44-BF93-3F9D1939621D}" type="pres">
      <dgm:prSet presAssocID="{CB7DDEEA-AA98-4F7D-A4D2-909406F99BC8}" presName="ParentBackground" presStyleLbl="fgAcc1" presStyleIdx="0" presStyleCnt="3"/>
      <dgm:spPr/>
    </dgm:pt>
    <dgm:pt modelId="{D3F90712-09D8-485B-A432-5E69E4943C8B}" type="pres">
      <dgm:prSet presAssocID="{CB7DDEEA-AA98-4F7D-A4D2-909406F99B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DA3CBD-6640-4A1C-B2E3-B57F024119C7}" type="pres">
      <dgm:prSet presAssocID="{683467DD-532F-4976-BCBA-2192009FACDC}" presName="Accent2" presStyleCnt="0"/>
      <dgm:spPr/>
    </dgm:pt>
    <dgm:pt modelId="{CCE98481-D9D9-4D4B-89D9-3081F130D7AE}" type="pres">
      <dgm:prSet presAssocID="{683467DD-532F-4976-BCBA-2192009FACDC}" presName="Accent" presStyleLbl="node1" presStyleIdx="1" presStyleCnt="3"/>
      <dgm:spPr/>
    </dgm:pt>
    <dgm:pt modelId="{2503454A-9BD3-460F-A014-31E435640031}" type="pres">
      <dgm:prSet presAssocID="{683467DD-532F-4976-BCBA-2192009FACDC}" presName="ParentBackground2" presStyleCnt="0"/>
      <dgm:spPr/>
    </dgm:pt>
    <dgm:pt modelId="{880D8B1A-D3EB-4551-94EB-5C6B2E16CFF3}" type="pres">
      <dgm:prSet presAssocID="{683467DD-532F-4976-BCBA-2192009FACDC}" presName="ParentBackground" presStyleLbl="fgAcc1" presStyleIdx="1" presStyleCnt="3"/>
      <dgm:spPr/>
    </dgm:pt>
    <dgm:pt modelId="{3EF273DD-4182-4C69-ACDD-B3986F22DB14}" type="pres">
      <dgm:prSet presAssocID="{683467DD-532F-4976-BCBA-2192009FACD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B8134-CF7C-4AE2-B052-5AA0A1D0997E}" type="pres">
      <dgm:prSet presAssocID="{61269CCD-4857-4B8E-A735-34C48EFF5ECF}" presName="Accent1" presStyleCnt="0"/>
      <dgm:spPr/>
    </dgm:pt>
    <dgm:pt modelId="{CFAE74D3-E8CF-42C3-B596-7D434EEA0133}" type="pres">
      <dgm:prSet presAssocID="{61269CCD-4857-4B8E-A735-34C48EFF5ECF}" presName="Accent" presStyleLbl="node1" presStyleIdx="2" presStyleCnt="3"/>
      <dgm:spPr/>
    </dgm:pt>
    <dgm:pt modelId="{3D5141E5-4BE3-42BD-B073-21D926A9B670}" type="pres">
      <dgm:prSet presAssocID="{61269CCD-4857-4B8E-A735-34C48EFF5ECF}" presName="ParentBackground1" presStyleCnt="0"/>
      <dgm:spPr/>
    </dgm:pt>
    <dgm:pt modelId="{FDF3EC79-3FFE-4194-A49A-03769D13B8DB}" type="pres">
      <dgm:prSet presAssocID="{61269CCD-4857-4B8E-A735-34C48EFF5ECF}" presName="ParentBackground" presStyleLbl="fgAcc1" presStyleIdx="2" presStyleCnt="3"/>
      <dgm:spPr/>
    </dgm:pt>
    <dgm:pt modelId="{163E0964-0550-4E80-8A13-0CDFF9C63D32}" type="pres">
      <dgm:prSet presAssocID="{61269CCD-4857-4B8E-A735-34C48EFF5E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C65761A-7ED9-4832-9B81-4A441C0B947C}" srcId="{C16405F1-A1A1-4FE5-B54C-7838D1643FB7}" destId="{CB7DDEEA-AA98-4F7D-A4D2-909406F99BC8}" srcOrd="2" destOrd="0" parTransId="{C41D38A1-C7D8-4ECA-8611-C52112BB672C}" sibTransId="{BAE237CB-9AEC-420B-B85E-9C7398D80211}"/>
    <dgm:cxn modelId="{70324C5F-F8FA-4F10-AE76-5EE70190C758}" srcId="{C16405F1-A1A1-4FE5-B54C-7838D1643FB7}" destId="{683467DD-532F-4976-BCBA-2192009FACDC}" srcOrd="1" destOrd="0" parTransId="{6207203C-EECF-46D3-B95A-6AAD222885E4}" sibTransId="{CF03A3B2-97C8-4F4F-AE3D-CC66A3756E08}"/>
    <dgm:cxn modelId="{4E40F263-5CE2-4355-BF11-6A4049078B19}" srcId="{C16405F1-A1A1-4FE5-B54C-7838D1643FB7}" destId="{61269CCD-4857-4B8E-A735-34C48EFF5ECF}" srcOrd="0" destOrd="0" parTransId="{E73BBBBD-AEFA-479B-84BF-60577A1788F3}" sibTransId="{0B9C0CE7-86C5-4E49-9D42-8348EE0344D1}"/>
    <dgm:cxn modelId="{5B393F74-4F23-45F3-BB15-F37E71F61ED7}" type="presOf" srcId="{C16405F1-A1A1-4FE5-B54C-7838D1643FB7}" destId="{4588E895-CA2E-4DC7-BBB4-A221BD4E629E}" srcOrd="0" destOrd="0" presId="urn:microsoft.com/office/officeart/2011/layout/CircleProcess"/>
    <dgm:cxn modelId="{B197BE7C-2814-4129-B52E-DD5E269B0349}" type="presOf" srcId="{683467DD-532F-4976-BCBA-2192009FACDC}" destId="{3EF273DD-4182-4C69-ACDD-B3986F22DB14}" srcOrd="1" destOrd="0" presId="urn:microsoft.com/office/officeart/2011/layout/CircleProcess"/>
    <dgm:cxn modelId="{01C15089-63A3-456D-B30F-39316AB6E1E8}" type="presOf" srcId="{CB7DDEEA-AA98-4F7D-A4D2-909406F99BC8}" destId="{D3F90712-09D8-485B-A432-5E69E4943C8B}" srcOrd="1" destOrd="0" presId="urn:microsoft.com/office/officeart/2011/layout/CircleProcess"/>
    <dgm:cxn modelId="{3C7146A7-9E24-485E-A5B8-4A00E2BF1E94}" type="presOf" srcId="{683467DD-532F-4976-BCBA-2192009FACDC}" destId="{880D8B1A-D3EB-4551-94EB-5C6B2E16CFF3}" srcOrd="0" destOrd="0" presId="urn:microsoft.com/office/officeart/2011/layout/CircleProcess"/>
    <dgm:cxn modelId="{1ED3C1B4-264E-4297-97E5-3953972CE053}" type="presOf" srcId="{61269CCD-4857-4B8E-A735-34C48EFF5ECF}" destId="{FDF3EC79-3FFE-4194-A49A-03769D13B8DB}" srcOrd="0" destOrd="0" presId="urn:microsoft.com/office/officeart/2011/layout/CircleProcess"/>
    <dgm:cxn modelId="{1F1B20D1-262D-42B5-B1DE-8BEB58891488}" type="presOf" srcId="{CB7DDEEA-AA98-4F7D-A4D2-909406F99BC8}" destId="{614622E2-E9DC-4D44-BF93-3F9D1939621D}" srcOrd="0" destOrd="0" presId="urn:microsoft.com/office/officeart/2011/layout/CircleProcess"/>
    <dgm:cxn modelId="{168D62E3-4CB0-4531-A09C-8E77312C69F3}" type="presOf" srcId="{61269CCD-4857-4B8E-A735-34C48EFF5ECF}" destId="{163E0964-0550-4E80-8A13-0CDFF9C63D32}" srcOrd="1" destOrd="0" presId="urn:microsoft.com/office/officeart/2011/layout/CircleProcess"/>
    <dgm:cxn modelId="{3081F898-3078-4AF1-92A3-DF081DE4AC68}" type="presParOf" srcId="{4588E895-CA2E-4DC7-BBB4-A221BD4E629E}" destId="{B99C65DE-BD0A-43AA-9131-138AB5713397}" srcOrd="0" destOrd="0" presId="urn:microsoft.com/office/officeart/2011/layout/CircleProcess"/>
    <dgm:cxn modelId="{E0603B52-0084-4A64-9424-352EC51F8FBE}" type="presParOf" srcId="{B99C65DE-BD0A-43AA-9131-138AB5713397}" destId="{04D38642-62C5-4615-BF4E-8423F67AA8F2}" srcOrd="0" destOrd="0" presId="urn:microsoft.com/office/officeart/2011/layout/CircleProcess"/>
    <dgm:cxn modelId="{4E64F616-6E2D-4A32-86F2-BCAD5A98B3DF}" type="presParOf" srcId="{4588E895-CA2E-4DC7-BBB4-A221BD4E629E}" destId="{11B4358C-2FF5-4B74-8DE2-D115D09D77B9}" srcOrd="1" destOrd="0" presId="urn:microsoft.com/office/officeart/2011/layout/CircleProcess"/>
    <dgm:cxn modelId="{592A40D2-1F87-4144-AFF2-6B96EE0AAD19}" type="presParOf" srcId="{11B4358C-2FF5-4B74-8DE2-D115D09D77B9}" destId="{614622E2-E9DC-4D44-BF93-3F9D1939621D}" srcOrd="0" destOrd="0" presId="urn:microsoft.com/office/officeart/2011/layout/CircleProcess"/>
    <dgm:cxn modelId="{635E0CFB-949D-496E-9836-E4A76C66287F}" type="presParOf" srcId="{4588E895-CA2E-4DC7-BBB4-A221BD4E629E}" destId="{D3F90712-09D8-485B-A432-5E69E4943C8B}" srcOrd="2" destOrd="0" presId="urn:microsoft.com/office/officeart/2011/layout/CircleProcess"/>
    <dgm:cxn modelId="{7F0C6D91-5A35-48BB-85D4-5AAF52B5F71E}" type="presParOf" srcId="{4588E895-CA2E-4DC7-BBB4-A221BD4E629E}" destId="{8FDA3CBD-6640-4A1C-B2E3-B57F024119C7}" srcOrd="3" destOrd="0" presId="urn:microsoft.com/office/officeart/2011/layout/CircleProcess"/>
    <dgm:cxn modelId="{2B36B2FE-94A2-4DB7-89AF-6C54477055F8}" type="presParOf" srcId="{8FDA3CBD-6640-4A1C-B2E3-B57F024119C7}" destId="{CCE98481-D9D9-4D4B-89D9-3081F130D7AE}" srcOrd="0" destOrd="0" presId="urn:microsoft.com/office/officeart/2011/layout/CircleProcess"/>
    <dgm:cxn modelId="{EDE9B6EF-6A83-4478-8B32-ED35EFB7ADF2}" type="presParOf" srcId="{4588E895-CA2E-4DC7-BBB4-A221BD4E629E}" destId="{2503454A-9BD3-460F-A014-31E435640031}" srcOrd="4" destOrd="0" presId="urn:microsoft.com/office/officeart/2011/layout/CircleProcess"/>
    <dgm:cxn modelId="{E743909E-3545-47FB-AEAB-4447417A00D1}" type="presParOf" srcId="{2503454A-9BD3-460F-A014-31E435640031}" destId="{880D8B1A-D3EB-4551-94EB-5C6B2E16CFF3}" srcOrd="0" destOrd="0" presId="urn:microsoft.com/office/officeart/2011/layout/CircleProcess"/>
    <dgm:cxn modelId="{21EA39C5-3C9C-4449-BAF2-8F1F5814D1C8}" type="presParOf" srcId="{4588E895-CA2E-4DC7-BBB4-A221BD4E629E}" destId="{3EF273DD-4182-4C69-ACDD-B3986F22DB14}" srcOrd="5" destOrd="0" presId="urn:microsoft.com/office/officeart/2011/layout/CircleProcess"/>
    <dgm:cxn modelId="{04997326-4487-4E08-A8B4-74D95B1A1AA4}" type="presParOf" srcId="{4588E895-CA2E-4DC7-BBB4-A221BD4E629E}" destId="{04FB8134-CF7C-4AE2-B052-5AA0A1D0997E}" srcOrd="6" destOrd="0" presId="urn:microsoft.com/office/officeart/2011/layout/CircleProcess"/>
    <dgm:cxn modelId="{CEC23521-5319-4816-9251-363FAEC50743}" type="presParOf" srcId="{04FB8134-CF7C-4AE2-B052-5AA0A1D0997E}" destId="{CFAE74D3-E8CF-42C3-B596-7D434EEA0133}" srcOrd="0" destOrd="0" presId="urn:microsoft.com/office/officeart/2011/layout/CircleProcess"/>
    <dgm:cxn modelId="{40632ADE-8C9C-43B4-B9FC-ACB4CF5A18ED}" type="presParOf" srcId="{4588E895-CA2E-4DC7-BBB4-A221BD4E629E}" destId="{3D5141E5-4BE3-42BD-B073-21D926A9B670}" srcOrd="7" destOrd="0" presId="urn:microsoft.com/office/officeart/2011/layout/CircleProcess"/>
    <dgm:cxn modelId="{7FEFAFCA-7731-4580-95AB-641877DFC2B0}" type="presParOf" srcId="{3D5141E5-4BE3-42BD-B073-21D926A9B670}" destId="{FDF3EC79-3FFE-4194-A49A-03769D13B8DB}" srcOrd="0" destOrd="0" presId="urn:microsoft.com/office/officeart/2011/layout/CircleProcess"/>
    <dgm:cxn modelId="{B471B58F-E7CF-40B9-8E5B-39E9314DBF9F}" type="presParOf" srcId="{4588E895-CA2E-4DC7-BBB4-A221BD4E629E}" destId="{163E0964-0550-4E80-8A13-0CDFF9C63D3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6405F1-A1A1-4FE5-B54C-7838D1643FB7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61269CCD-4857-4B8E-A735-34C48EFF5ECF}">
      <dgm:prSet phldrT="[Text]" custT="1"/>
      <dgm:spPr/>
      <dgm:t>
        <a:bodyPr/>
        <a:lstStyle/>
        <a:p>
          <a:r>
            <a:rPr lang="en-US" sz="1600" b="1">
              <a:solidFill>
                <a:srgbClr val="0070C0"/>
              </a:solidFill>
            </a:rPr>
            <a:t>Source</a:t>
          </a:r>
        </a:p>
        <a:p>
          <a:r>
            <a:rPr lang="en-US" sz="1600"/>
            <a:t>- produces an initial sound</a:t>
          </a:r>
          <a:endParaRPr lang="en-NZ" sz="1600" dirty="0"/>
        </a:p>
      </dgm:t>
    </dgm:pt>
    <dgm:pt modelId="{E73BBBBD-AEFA-479B-84BF-60577A1788F3}" type="parTrans" cxnId="{4E40F263-5CE2-4355-BF11-6A4049078B19}">
      <dgm:prSet/>
      <dgm:spPr/>
      <dgm:t>
        <a:bodyPr/>
        <a:lstStyle/>
        <a:p>
          <a:endParaRPr lang="en-NZ"/>
        </a:p>
      </dgm:t>
    </dgm:pt>
    <dgm:pt modelId="{0B9C0CE7-86C5-4E49-9D42-8348EE0344D1}" type="sibTrans" cxnId="{4E40F263-5CE2-4355-BF11-6A4049078B19}">
      <dgm:prSet/>
      <dgm:spPr/>
      <dgm:t>
        <a:bodyPr/>
        <a:lstStyle/>
        <a:p>
          <a:endParaRPr lang="en-NZ"/>
        </a:p>
      </dgm:t>
    </dgm:pt>
    <dgm:pt modelId="{683467DD-532F-4976-BCBA-2192009FACDC}">
      <dgm:prSet phldrT="[Text]" custT="1"/>
      <dgm:spPr/>
      <dgm:t>
        <a:bodyPr/>
        <a:lstStyle/>
        <a:p>
          <a:r>
            <a:rPr lang="en-US" sz="1600" b="1" dirty="0">
              <a:solidFill>
                <a:srgbClr val="00B050"/>
              </a:solidFill>
            </a:rPr>
            <a:t>Vocal tract filter </a:t>
          </a:r>
        </a:p>
        <a:p>
          <a:r>
            <a:rPr lang="en-US" sz="1600" dirty="0"/>
            <a:t>– modifies it </a:t>
          </a:r>
          <a:endParaRPr lang="en-NZ" sz="1600" dirty="0"/>
        </a:p>
      </dgm:t>
    </dgm:pt>
    <dgm:pt modelId="{6207203C-EECF-46D3-B95A-6AAD222885E4}" type="parTrans" cxnId="{70324C5F-F8FA-4F10-AE76-5EE70190C758}">
      <dgm:prSet/>
      <dgm:spPr/>
      <dgm:t>
        <a:bodyPr/>
        <a:lstStyle/>
        <a:p>
          <a:endParaRPr lang="en-NZ"/>
        </a:p>
      </dgm:t>
    </dgm:pt>
    <dgm:pt modelId="{CF03A3B2-97C8-4F4F-AE3D-CC66A3756E08}" type="sibTrans" cxnId="{70324C5F-F8FA-4F10-AE76-5EE70190C758}">
      <dgm:prSet/>
      <dgm:spPr/>
      <dgm:t>
        <a:bodyPr/>
        <a:lstStyle/>
        <a:p>
          <a:endParaRPr lang="en-NZ"/>
        </a:p>
      </dgm:t>
    </dgm:pt>
    <dgm:pt modelId="{CB7DDEEA-AA98-4F7D-A4D2-909406F99BC8}">
      <dgm:prSet phldrT="[Text]" custT="1"/>
      <dgm:spPr/>
      <dgm:t>
        <a:bodyPr/>
        <a:lstStyle/>
        <a:p>
          <a:r>
            <a:rPr lang="en-US" sz="1600" dirty="0"/>
            <a:t>Output speech</a:t>
          </a:r>
          <a:endParaRPr lang="en-NZ" sz="1600" dirty="0"/>
        </a:p>
      </dgm:t>
    </dgm:pt>
    <dgm:pt modelId="{C41D38A1-C7D8-4ECA-8611-C52112BB672C}" type="parTrans" cxnId="{5C65761A-7ED9-4832-9B81-4A441C0B947C}">
      <dgm:prSet/>
      <dgm:spPr/>
      <dgm:t>
        <a:bodyPr/>
        <a:lstStyle/>
        <a:p>
          <a:endParaRPr lang="en-NZ"/>
        </a:p>
      </dgm:t>
    </dgm:pt>
    <dgm:pt modelId="{BAE237CB-9AEC-420B-B85E-9C7398D80211}" type="sibTrans" cxnId="{5C65761A-7ED9-4832-9B81-4A441C0B947C}">
      <dgm:prSet/>
      <dgm:spPr/>
      <dgm:t>
        <a:bodyPr/>
        <a:lstStyle/>
        <a:p>
          <a:endParaRPr lang="en-NZ"/>
        </a:p>
      </dgm:t>
    </dgm:pt>
    <dgm:pt modelId="{4588E895-CA2E-4DC7-BBB4-A221BD4E629E}" type="pres">
      <dgm:prSet presAssocID="{C16405F1-A1A1-4FE5-B54C-7838D1643F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9C65DE-BD0A-43AA-9131-138AB5713397}" type="pres">
      <dgm:prSet presAssocID="{CB7DDEEA-AA98-4F7D-A4D2-909406F99BC8}" presName="Accent3" presStyleCnt="0"/>
      <dgm:spPr/>
    </dgm:pt>
    <dgm:pt modelId="{04D38642-62C5-4615-BF4E-8423F67AA8F2}" type="pres">
      <dgm:prSet presAssocID="{CB7DDEEA-AA98-4F7D-A4D2-909406F99BC8}" presName="Accent" presStyleLbl="node1" presStyleIdx="0" presStyleCnt="3"/>
      <dgm:spPr/>
    </dgm:pt>
    <dgm:pt modelId="{11B4358C-2FF5-4B74-8DE2-D115D09D77B9}" type="pres">
      <dgm:prSet presAssocID="{CB7DDEEA-AA98-4F7D-A4D2-909406F99BC8}" presName="ParentBackground3" presStyleCnt="0"/>
      <dgm:spPr/>
    </dgm:pt>
    <dgm:pt modelId="{614622E2-E9DC-4D44-BF93-3F9D1939621D}" type="pres">
      <dgm:prSet presAssocID="{CB7DDEEA-AA98-4F7D-A4D2-909406F99BC8}" presName="ParentBackground" presStyleLbl="fgAcc1" presStyleIdx="0" presStyleCnt="3"/>
      <dgm:spPr/>
    </dgm:pt>
    <dgm:pt modelId="{D3F90712-09D8-485B-A432-5E69E4943C8B}" type="pres">
      <dgm:prSet presAssocID="{CB7DDEEA-AA98-4F7D-A4D2-909406F99B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DA3CBD-6640-4A1C-B2E3-B57F024119C7}" type="pres">
      <dgm:prSet presAssocID="{683467DD-532F-4976-BCBA-2192009FACDC}" presName="Accent2" presStyleCnt="0"/>
      <dgm:spPr/>
    </dgm:pt>
    <dgm:pt modelId="{CCE98481-D9D9-4D4B-89D9-3081F130D7AE}" type="pres">
      <dgm:prSet presAssocID="{683467DD-532F-4976-BCBA-2192009FACDC}" presName="Accent" presStyleLbl="node1" presStyleIdx="1" presStyleCnt="3"/>
      <dgm:spPr/>
    </dgm:pt>
    <dgm:pt modelId="{2503454A-9BD3-460F-A014-31E435640031}" type="pres">
      <dgm:prSet presAssocID="{683467DD-532F-4976-BCBA-2192009FACDC}" presName="ParentBackground2" presStyleCnt="0"/>
      <dgm:spPr/>
    </dgm:pt>
    <dgm:pt modelId="{880D8B1A-D3EB-4551-94EB-5C6B2E16CFF3}" type="pres">
      <dgm:prSet presAssocID="{683467DD-532F-4976-BCBA-2192009FACDC}" presName="ParentBackground" presStyleLbl="fgAcc1" presStyleIdx="1" presStyleCnt="3"/>
      <dgm:spPr/>
    </dgm:pt>
    <dgm:pt modelId="{3EF273DD-4182-4C69-ACDD-B3986F22DB14}" type="pres">
      <dgm:prSet presAssocID="{683467DD-532F-4976-BCBA-2192009FACD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B8134-CF7C-4AE2-B052-5AA0A1D0997E}" type="pres">
      <dgm:prSet presAssocID="{61269CCD-4857-4B8E-A735-34C48EFF5ECF}" presName="Accent1" presStyleCnt="0"/>
      <dgm:spPr/>
    </dgm:pt>
    <dgm:pt modelId="{CFAE74D3-E8CF-42C3-B596-7D434EEA0133}" type="pres">
      <dgm:prSet presAssocID="{61269CCD-4857-4B8E-A735-34C48EFF5ECF}" presName="Accent" presStyleLbl="node1" presStyleIdx="2" presStyleCnt="3"/>
      <dgm:spPr/>
    </dgm:pt>
    <dgm:pt modelId="{3D5141E5-4BE3-42BD-B073-21D926A9B670}" type="pres">
      <dgm:prSet presAssocID="{61269CCD-4857-4B8E-A735-34C48EFF5ECF}" presName="ParentBackground1" presStyleCnt="0"/>
      <dgm:spPr/>
    </dgm:pt>
    <dgm:pt modelId="{FDF3EC79-3FFE-4194-A49A-03769D13B8DB}" type="pres">
      <dgm:prSet presAssocID="{61269CCD-4857-4B8E-A735-34C48EFF5ECF}" presName="ParentBackground" presStyleLbl="fgAcc1" presStyleIdx="2" presStyleCnt="3"/>
      <dgm:spPr/>
    </dgm:pt>
    <dgm:pt modelId="{163E0964-0550-4E80-8A13-0CDFF9C63D32}" type="pres">
      <dgm:prSet presAssocID="{61269CCD-4857-4B8E-A735-34C48EFF5E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C65761A-7ED9-4832-9B81-4A441C0B947C}" srcId="{C16405F1-A1A1-4FE5-B54C-7838D1643FB7}" destId="{CB7DDEEA-AA98-4F7D-A4D2-909406F99BC8}" srcOrd="2" destOrd="0" parTransId="{C41D38A1-C7D8-4ECA-8611-C52112BB672C}" sibTransId="{BAE237CB-9AEC-420B-B85E-9C7398D80211}"/>
    <dgm:cxn modelId="{70324C5F-F8FA-4F10-AE76-5EE70190C758}" srcId="{C16405F1-A1A1-4FE5-B54C-7838D1643FB7}" destId="{683467DD-532F-4976-BCBA-2192009FACDC}" srcOrd="1" destOrd="0" parTransId="{6207203C-EECF-46D3-B95A-6AAD222885E4}" sibTransId="{CF03A3B2-97C8-4F4F-AE3D-CC66A3756E08}"/>
    <dgm:cxn modelId="{4E40F263-5CE2-4355-BF11-6A4049078B19}" srcId="{C16405F1-A1A1-4FE5-B54C-7838D1643FB7}" destId="{61269CCD-4857-4B8E-A735-34C48EFF5ECF}" srcOrd="0" destOrd="0" parTransId="{E73BBBBD-AEFA-479B-84BF-60577A1788F3}" sibTransId="{0B9C0CE7-86C5-4E49-9D42-8348EE0344D1}"/>
    <dgm:cxn modelId="{5B393F74-4F23-45F3-BB15-F37E71F61ED7}" type="presOf" srcId="{C16405F1-A1A1-4FE5-B54C-7838D1643FB7}" destId="{4588E895-CA2E-4DC7-BBB4-A221BD4E629E}" srcOrd="0" destOrd="0" presId="urn:microsoft.com/office/officeart/2011/layout/CircleProcess"/>
    <dgm:cxn modelId="{B197BE7C-2814-4129-B52E-DD5E269B0349}" type="presOf" srcId="{683467DD-532F-4976-BCBA-2192009FACDC}" destId="{3EF273DD-4182-4C69-ACDD-B3986F22DB14}" srcOrd="1" destOrd="0" presId="urn:microsoft.com/office/officeart/2011/layout/CircleProcess"/>
    <dgm:cxn modelId="{01C15089-63A3-456D-B30F-39316AB6E1E8}" type="presOf" srcId="{CB7DDEEA-AA98-4F7D-A4D2-909406F99BC8}" destId="{D3F90712-09D8-485B-A432-5E69E4943C8B}" srcOrd="1" destOrd="0" presId="urn:microsoft.com/office/officeart/2011/layout/CircleProcess"/>
    <dgm:cxn modelId="{3C7146A7-9E24-485E-A5B8-4A00E2BF1E94}" type="presOf" srcId="{683467DD-532F-4976-BCBA-2192009FACDC}" destId="{880D8B1A-D3EB-4551-94EB-5C6B2E16CFF3}" srcOrd="0" destOrd="0" presId="urn:microsoft.com/office/officeart/2011/layout/CircleProcess"/>
    <dgm:cxn modelId="{1ED3C1B4-264E-4297-97E5-3953972CE053}" type="presOf" srcId="{61269CCD-4857-4B8E-A735-34C48EFF5ECF}" destId="{FDF3EC79-3FFE-4194-A49A-03769D13B8DB}" srcOrd="0" destOrd="0" presId="urn:microsoft.com/office/officeart/2011/layout/CircleProcess"/>
    <dgm:cxn modelId="{1F1B20D1-262D-42B5-B1DE-8BEB58891488}" type="presOf" srcId="{CB7DDEEA-AA98-4F7D-A4D2-909406F99BC8}" destId="{614622E2-E9DC-4D44-BF93-3F9D1939621D}" srcOrd="0" destOrd="0" presId="urn:microsoft.com/office/officeart/2011/layout/CircleProcess"/>
    <dgm:cxn modelId="{168D62E3-4CB0-4531-A09C-8E77312C69F3}" type="presOf" srcId="{61269CCD-4857-4B8E-A735-34C48EFF5ECF}" destId="{163E0964-0550-4E80-8A13-0CDFF9C63D32}" srcOrd="1" destOrd="0" presId="urn:microsoft.com/office/officeart/2011/layout/CircleProcess"/>
    <dgm:cxn modelId="{3081F898-3078-4AF1-92A3-DF081DE4AC68}" type="presParOf" srcId="{4588E895-CA2E-4DC7-BBB4-A221BD4E629E}" destId="{B99C65DE-BD0A-43AA-9131-138AB5713397}" srcOrd="0" destOrd="0" presId="urn:microsoft.com/office/officeart/2011/layout/CircleProcess"/>
    <dgm:cxn modelId="{E0603B52-0084-4A64-9424-352EC51F8FBE}" type="presParOf" srcId="{B99C65DE-BD0A-43AA-9131-138AB5713397}" destId="{04D38642-62C5-4615-BF4E-8423F67AA8F2}" srcOrd="0" destOrd="0" presId="urn:microsoft.com/office/officeart/2011/layout/CircleProcess"/>
    <dgm:cxn modelId="{4E64F616-6E2D-4A32-86F2-BCAD5A98B3DF}" type="presParOf" srcId="{4588E895-CA2E-4DC7-BBB4-A221BD4E629E}" destId="{11B4358C-2FF5-4B74-8DE2-D115D09D77B9}" srcOrd="1" destOrd="0" presId="urn:microsoft.com/office/officeart/2011/layout/CircleProcess"/>
    <dgm:cxn modelId="{592A40D2-1F87-4144-AFF2-6B96EE0AAD19}" type="presParOf" srcId="{11B4358C-2FF5-4B74-8DE2-D115D09D77B9}" destId="{614622E2-E9DC-4D44-BF93-3F9D1939621D}" srcOrd="0" destOrd="0" presId="urn:microsoft.com/office/officeart/2011/layout/CircleProcess"/>
    <dgm:cxn modelId="{635E0CFB-949D-496E-9836-E4A76C66287F}" type="presParOf" srcId="{4588E895-CA2E-4DC7-BBB4-A221BD4E629E}" destId="{D3F90712-09D8-485B-A432-5E69E4943C8B}" srcOrd="2" destOrd="0" presId="urn:microsoft.com/office/officeart/2011/layout/CircleProcess"/>
    <dgm:cxn modelId="{7F0C6D91-5A35-48BB-85D4-5AAF52B5F71E}" type="presParOf" srcId="{4588E895-CA2E-4DC7-BBB4-A221BD4E629E}" destId="{8FDA3CBD-6640-4A1C-B2E3-B57F024119C7}" srcOrd="3" destOrd="0" presId="urn:microsoft.com/office/officeart/2011/layout/CircleProcess"/>
    <dgm:cxn modelId="{2B36B2FE-94A2-4DB7-89AF-6C54477055F8}" type="presParOf" srcId="{8FDA3CBD-6640-4A1C-B2E3-B57F024119C7}" destId="{CCE98481-D9D9-4D4B-89D9-3081F130D7AE}" srcOrd="0" destOrd="0" presId="urn:microsoft.com/office/officeart/2011/layout/CircleProcess"/>
    <dgm:cxn modelId="{EDE9B6EF-6A83-4478-8B32-ED35EFB7ADF2}" type="presParOf" srcId="{4588E895-CA2E-4DC7-BBB4-A221BD4E629E}" destId="{2503454A-9BD3-460F-A014-31E435640031}" srcOrd="4" destOrd="0" presId="urn:microsoft.com/office/officeart/2011/layout/CircleProcess"/>
    <dgm:cxn modelId="{E743909E-3545-47FB-AEAB-4447417A00D1}" type="presParOf" srcId="{2503454A-9BD3-460F-A014-31E435640031}" destId="{880D8B1A-D3EB-4551-94EB-5C6B2E16CFF3}" srcOrd="0" destOrd="0" presId="urn:microsoft.com/office/officeart/2011/layout/CircleProcess"/>
    <dgm:cxn modelId="{21EA39C5-3C9C-4449-BAF2-8F1F5814D1C8}" type="presParOf" srcId="{4588E895-CA2E-4DC7-BBB4-A221BD4E629E}" destId="{3EF273DD-4182-4C69-ACDD-B3986F22DB14}" srcOrd="5" destOrd="0" presId="urn:microsoft.com/office/officeart/2011/layout/CircleProcess"/>
    <dgm:cxn modelId="{04997326-4487-4E08-A8B4-74D95B1A1AA4}" type="presParOf" srcId="{4588E895-CA2E-4DC7-BBB4-A221BD4E629E}" destId="{04FB8134-CF7C-4AE2-B052-5AA0A1D0997E}" srcOrd="6" destOrd="0" presId="urn:microsoft.com/office/officeart/2011/layout/CircleProcess"/>
    <dgm:cxn modelId="{CEC23521-5319-4816-9251-363FAEC50743}" type="presParOf" srcId="{04FB8134-CF7C-4AE2-B052-5AA0A1D0997E}" destId="{CFAE74D3-E8CF-42C3-B596-7D434EEA0133}" srcOrd="0" destOrd="0" presId="urn:microsoft.com/office/officeart/2011/layout/CircleProcess"/>
    <dgm:cxn modelId="{40632ADE-8C9C-43B4-B9FC-ACB4CF5A18ED}" type="presParOf" srcId="{4588E895-CA2E-4DC7-BBB4-A221BD4E629E}" destId="{3D5141E5-4BE3-42BD-B073-21D926A9B670}" srcOrd="7" destOrd="0" presId="urn:microsoft.com/office/officeart/2011/layout/CircleProcess"/>
    <dgm:cxn modelId="{7FEFAFCA-7731-4580-95AB-641877DFC2B0}" type="presParOf" srcId="{3D5141E5-4BE3-42BD-B073-21D926A9B670}" destId="{FDF3EC79-3FFE-4194-A49A-03769D13B8DB}" srcOrd="0" destOrd="0" presId="urn:microsoft.com/office/officeart/2011/layout/CircleProcess"/>
    <dgm:cxn modelId="{B471B58F-E7CF-40B9-8E5B-39E9314DBF9F}" type="presParOf" srcId="{4588E895-CA2E-4DC7-BBB4-A221BD4E629E}" destId="{163E0964-0550-4E80-8A13-0CDFF9C63D3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6405F1-A1A1-4FE5-B54C-7838D1643FB7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61269CCD-4857-4B8E-A735-34C48EFF5ECF}">
      <dgm:prSet phldrT="[Text]" custT="1"/>
      <dgm:spPr/>
      <dgm:t>
        <a:bodyPr/>
        <a:lstStyle/>
        <a:p>
          <a:r>
            <a:rPr lang="en-US" sz="1200" b="1">
              <a:solidFill>
                <a:srgbClr val="0070C0"/>
              </a:solidFill>
            </a:rPr>
            <a:t>Source</a:t>
          </a:r>
        </a:p>
        <a:p>
          <a:r>
            <a:rPr lang="en-US" sz="1200"/>
            <a:t>- produces an initial sound</a:t>
          </a:r>
          <a:endParaRPr lang="en-NZ" sz="1200" dirty="0"/>
        </a:p>
      </dgm:t>
    </dgm:pt>
    <dgm:pt modelId="{E73BBBBD-AEFA-479B-84BF-60577A1788F3}" type="parTrans" cxnId="{4E40F263-5CE2-4355-BF11-6A4049078B19}">
      <dgm:prSet/>
      <dgm:spPr/>
      <dgm:t>
        <a:bodyPr/>
        <a:lstStyle/>
        <a:p>
          <a:endParaRPr lang="en-NZ"/>
        </a:p>
      </dgm:t>
    </dgm:pt>
    <dgm:pt modelId="{0B9C0CE7-86C5-4E49-9D42-8348EE0344D1}" type="sibTrans" cxnId="{4E40F263-5CE2-4355-BF11-6A4049078B19}">
      <dgm:prSet/>
      <dgm:spPr/>
      <dgm:t>
        <a:bodyPr/>
        <a:lstStyle/>
        <a:p>
          <a:endParaRPr lang="en-NZ"/>
        </a:p>
      </dgm:t>
    </dgm:pt>
    <dgm:pt modelId="{683467DD-532F-4976-BCBA-2192009FACDC}">
      <dgm:prSet phldrT="[Text]" custT="1"/>
      <dgm:spPr/>
      <dgm:t>
        <a:bodyPr/>
        <a:lstStyle/>
        <a:p>
          <a:r>
            <a:rPr lang="en-US" sz="1200" b="1" dirty="0">
              <a:solidFill>
                <a:srgbClr val="00B050"/>
              </a:solidFill>
            </a:rPr>
            <a:t>Vocal tract filter </a:t>
          </a:r>
        </a:p>
        <a:p>
          <a:r>
            <a:rPr lang="en-US" sz="1200" dirty="0"/>
            <a:t>– modifies it </a:t>
          </a:r>
          <a:endParaRPr lang="en-NZ" sz="1200" dirty="0"/>
        </a:p>
      </dgm:t>
    </dgm:pt>
    <dgm:pt modelId="{6207203C-EECF-46D3-B95A-6AAD222885E4}" type="parTrans" cxnId="{70324C5F-F8FA-4F10-AE76-5EE70190C758}">
      <dgm:prSet/>
      <dgm:spPr/>
      <dgm:t>
        <a:bodyPr/>
        <a:lstStyle/>
        <a:p>
          <a:endParaRPr lang="en-NZ"/>
        </a:p>
      </dgm:t>
    </dgm:pt>
    <dgm:pt modelId="{CF03A3B2-97C8-4F4F-AE3D-CC66A3756E08}" type="sibTrans" cxnId="{70324C5F-F8FA-4F10-AE76-5EE70190C758}">
      <dgm:prSet/>
      <dgm:spPr/>
      <dgm:t>
        <a:bodyPr/>
        <a:lstStyle/>
        <a:p>
          <a:endParaRPr lang="en-NZ"/>
        </a:p>
      </dgm:t>
    </dgm:pt>
    <dgm:pt modelId="{CB7DDEEA-AA98-4F7D-A4D2-909406F99BC8}">
      <dgm:prSet phldrT="[Text]" custT="1"/>
      <dgm:spPr/>
      <dgm:t>
        <a:bodyPr/>
        <a:lstStyle/>
        <a:p>
          <a:r>
            <a:rPr lang="en-US" sz="1200" dirty="0"/>
            <a:t>Output speech</a:t>
          </a:r>
          <a:endParaRPr lang="en-NZ" sz="1200" dirty="0"/>
        </a:p>
      </dgm:t>
    </dgm:pt>
    <dgm:pt modelId="{C41D38A1-C7D8-4ECA-8611-C52112BB672C}" type="parTrans" cxnId="{5C65761A-7ED9-4832-9B81-4A441C0B947C}">
      <dgm:prSet/>
      <dgm:spPr/>
      <dgm:t>
        <a:bodyPr/>
        <a:lstStyle/>
        <a:p>
          <a:endParaRPr lang="en-NZ"/>
        </a:p>
      </dgm:t>
    </dgm:pt>
    <dgm:pt modelId="{BAE237CB-9AEC-420B-B85E-9C7398D80211}" type="sibTrans" cxnId="{5C65761A-7ED9-4832-9B81-4A441C0B947C}">
      <dgm:prSet/>
      <dgm:spPr/>
      <dgm:t>
        <a:bodyPr/>
        <a:lstStyle/>
        <a:p>
          <a:endParaRPr lang="en-NZ"/>
        </a:p>
      </dgm:t>
    </dgm:pt>
    <dgm:pt modelId="{4588E895-CA2E-4DC7-BBB4-A221BD4E629E}" type="pres">
      <dgm:prSet presAssocID="{C16405F1-A1A1-4FE5-B54C-7838D1643FB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9C65DE-BD0A-43AA-9131-138AB5713397}" type="pres">
      <dgm:prSet presAssocID="{CB7DDEEA-AA98-4F7D-A4D2-909406F99BC8}" presName="Accent3" presStyleCnt="0"/>
      <dgm:spPr/>
    </dgm:pt>
    <dgm:pt modelId="{04D38642-62C5-4615-BF4E-8423F67AA8F2}" type="pres">
      <dgm:prSet presAssocID="{CB7DDEEA-AA98-4F7D-A4D2-909406F99BC8}" presName="Accent" presStyleLbl="node1" presStyleIdx="0" presStyleCnt="3"/>
      <dgm:spPr/>
    </dgm:pt>
    <dgm:pt modelId="{11B4358C-2FF5-4B74-8DE2-D115D09D77B9}" type="pres">
      <dgm:prSet presAssocID="{CB7DDEEA-AA98-4F7D-A4D2-909406F99BC8}" presName="ParentBackground3" presStyleCnt="0"/>
      <dgm:spPr/>
    </dgm:pt>
    <dgm:pt modelId="{614622E2-E9DC-4D44-BF93-3F9D1939621D}" type="pres">
      <dgm:prSet presAssocID="{CB7DDEEA-AA98-4F7D-A4D2-909406F99BC8}" presName="ParentBackground" presStyleLbl="fgAcc1" presStyleIdx="0" presStyleCnt="3"/>
      <dgm:spPr/>
    </dgm:pt>
    <dgm:pt modelId="{D3F90712-09D8-485B-A432-5E69E4943C8B}" type="pres">
      <dgm:prSet presAssocID="{CB7DDEEA-AA98-4F7D-A4D2-909406F99B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DA3CBD-6640-4A1C-B2E3-B57F024119C7}" type="pres">
      <dgm:prSet presAssocID="{683467DD-532F-4976-BCBA-2192009FACDC}" presName="Accent2" presStyleCnt="0"/>
      <dgm:spPr/>
    </dgm:pt>
    <dgm:pt modelId="{CCE98481-D9D9-4D4B-89D9-3081F130D7AE}" type="pres">
      <dgm:prSet presAssocID="{683467DD-532F-4976-BCBA-2192009FACDC}" presName="Accent" presStyleLbl="node1" presStyleIdx="1" presStyleCnt="3"/>
      <dgm:spPr/>
    </dgm:pt>
    <dgm:pt modelId="{2503454A-9BD3-460F-A014-31E435640031}" type="pres">
      <dgm:prSet presAssocID="{683467DD-532F-4976-BCBA-2192009FACDC}" presName="ParentBackground2" presStyleCnt="0"/>
      <dgm:spPr/>
    </dgm:pt>
    <dgm:pt modelId="{880D8B1A-D3EB-4551-94EB-5C6B2E16CFF3}" type="pres">
      <dgm:prSet presAssocID="{683467DD-532F-4976-BCBA-2192009FACDC}" presName="ParentBackground" presStyleLbl="fgAcc1" presStyleIdx="1" presStyleCnt="3"/>
      <dgm:spPr/>
    </dgm:pt>
    <dgm:pt modelId="{3EF273DD-4182-4C69-ACDD-B3986F22DB14}" type="pres">
      <dgm:prSet presAssocID="{683467DD-532F-4976-BCBA-2192009FACD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FB8134-CF7C-4AE2-B052-5AA0A1D0997E}" type="pres">
      <dgm:prSet presAssocID="{61269CCD-4857-4B8E-A735-34C48EFF5ECF}" presName="Accent1" presStyleCnt="0"/>
      <dgm:spPr/>
    </dgm:pt>
    <dgm:pt modelId="{CFAE74D3-E8CF-42C3-B596-7D434EEA0133}" type="pres">
      <dgm:prSet presAssocID="{61269CCD-4857-4B8E-A735-34C48EFF5ECF}" presName="Accent" presStyleLbl="node1" presStyleIdx="2" presStyleCnt="3"/>
      <dgm:spPr/>
    </dgm:pt>
    <dgm:pt modelId="{3D5141E5-4BE3-42BD-B073-21D926A9B670}" type="pres">
      <dgm:prSet presAssocID="{61269CCD-4857-4B8E-A735-34C48EFF5ECF}" presName="ParentBackground1" presStyleCnt="0"/>
      <dgm:spPr/>
    </dgm:pt>
    <dgm:pt modelId="{FDF3EC79-3FFE-4194-A49A-03769D13B8DB}" type="pres">
      <dgm:prSet presAssocID="{61269CCD-4857-4B8E-A735-34C48EFF5ECF}" presName="ParentBackground" presStyleLbl="fgAcc1" presStyleIdx="2" presStyleCnt="3"/>
      <dgm:spPr/>
    </dgm:pt>
    <dgm:pt modelId="{163E0964-0550-4E80-8A13-0CDFF9C63D32}" type="pres">
      <dgm:prSet presAssocID="{61269CCD-4857-4B8E-A735-34C48EFF5E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C65761A-7ED9-4832-9B81-4A441C0B947C}" srcId="{C16405F1-A1A1-4FE5-B54C-7838D1643FB7}" destId="{CB7DDEEA-AA98-4F7D-A4D2-909406F99BC8}" srcOrd="2" destOrd="0" parTransId="{C41D38A1-C7D8-4ECA-8611-C52112BB672C}" sibTransId="{BAE237CB-9AEC-420B-B85E-9C7398D80211}"/>
    <dgm:cxn modelId="{70324C5F-F8FA-4F10-AE76-5EE70190C758}" srcId="{C16405F1-A1A1-4FE5-B54C-7838D1643FB7}" destId="{683467DD-532F-4976-BCBA-2192009FACDC}" srcOrd="1" destOrd="0" parTransId="{6207203C-EECF-46D3-B95A-6AAD222885E4}" sibTransId="{CF03A3B2-97C8-4F4F-AE3D-CC66A3756E08}"/>
    <dgm:cxn modelId="{4E40F263-5CE2-4355-BF11-6A4049078B19}" srcId="{C16405F1-A1A1-4FE5-B54C-7838D1643FB7}" destId="{61269CCD-4857-4B8E-A735-34C48EFF5ECF}" srcOrd="0" destOrd="0" parTransId="{E73BBBBD-AEFA-479B-84BF-60577A1788F3}" sibTransId="{0B9C0CE7-86C5-4E49-9D42-8348EE0344D1}"/>
    <dgm:cxn modelId="{5B393F74-4F23-45F3-BB15-F37E71F61ED7}" type="presOf" srcId="{C16405F1-A1A1-4FE5-B54C-7838D1643FB7}" destId="{4588E895-CA2E-4DC7-BBB4-A221BD4E629E}" srcOrd="0" destOrd="0" presId="urn:microsoft.com/office/officeart/2011/layout/CircleProcess"/>
    <dgm:cxn modelId="{B197BE7C-2814-4129-B52E-DD5E269B0349}" type="presOf" srcId="{683467DD-532F-4976-BCBA-2192009FACDC}" destId="{3EF273DD-4182-4C69-ACDD-B3986F22DB14}" srcOrd="1" destOrd="0" presId="urn:microsoft.com/office/officeart/2011/layout/CircleProcess"/>
    <dgm:cxn modelId="{01C15089-63A3-456D-B30F-39316AB6E1E8}" type="presOf" srcId="{CB7DDEEA-AA98-4F7D-A4D2-909406F99BC8}" destId="{D3F90712-09D8-485B-A432-5E69E4943C8B}" srcOrd="1" destOrd="0" presId="urn:microsoft.com/office/officeart/2011/layout/CircleProcess"/>
    <dgm:cxn modelId="{3C7146A7-9E24-485E-A5B8-4A00E2BF1E94}" type="presOf" srcId="{683467DD-532F-4976-BCBA-2192009FACDC}" destId="{880D8B1A-D3EB-4551-94EB-5C6B2E16CFF3}" srcOrd="0" destOrd="0" presId="urn:microsoft.com/office/officeart/2011/layout/CircleProcess"/>
    <dgm:cxn modelId="{1ED3C1B4-264E-4297-97E5-3953972CE053}" type="presOf" srcId="{61269CCD-4857-4B8E-A735-34C48EFF5ECF}" destId="{FDF3EC79-3FFE-4194-A49A-03769D13B8DB}" srcOrd="0" destOrd="0" presId="urn:microsoft.com/office/officeart/2011/layout/CircleProcess"/>
    <dgm:cxn modelId="{1F1B20D1-262D-42B5-B1DE-8BEB58891488}" type="presOf" srcId="{CB7DDEEA-AA98-4F7D-A4D2-909406F99BC8}" destId="{614622E2-E9DC-4D44-BF93-3F9D1939621D}" srcOrd="0" destOrd="0" presId="urn:microsoft.com/office/officeart/2011/layout/CircleProcess"/>
    <dgm:cxn modelId="{168D62E3-4CB0-4531-A09C-8E77312C69F3}" type="presOf" srcId="{61269CCD-4857-4B8E-A735-34C48EFF5ECF}" destId="{163E0964-0550-4E80-8A13-0CDFF9C63D32}" srcOrd="1" destOrd="0" presId="urn:microsoft.com/office/officeart/2011/layout/CircleProcess"/>
    <dgm:cxn modelId="{3081F898-3078-4AF1-92A3-DF081DE4AC68}" type="presParOf" srcId="{4588E895-CA2E-4DC7-BBB4-A221BD4E629E}" destId="{B99C65DE-BD0A-43AA-9131-138AB5713397}" srcOrd="0" destOrd="0" presId="urn:microsoft.com/office/officeart/2011/layout/CircleProcess"/>
    <dgm:cxn modelId="{E0603B52-0084-4A64-9424-352EC51F8FBE}" type="presParOf" srcId="{B99C65DE-BD0A-43AA-9131-138AB5713397}" destId="{04D38642-62C5-4615-BF4E-8423F67AA8F2}" srcOrd="0" destOrd="0" presId="urn:microsoft.com/office/officeart/2011/layout/CircleProcess"/>
    <dgm:cxn modelId="{4E64F616-6E2D-4A32-86F2-BCAD5A98B3DF}" type="presParOf" srcId="{4588E895-CA2E-4DC7-BBB4-A221BD4E629E}" destId="{11B4358C-2FF5-4B74-8DE2-D115D09D77B9}" srcOrd="1" destOrd="0" presId="urn:microsoft.com/office/officeart/2011/layout/CircleProcess"/>
    <dgm:cxn modelId="{592A40D2-1F87-4144-AFF2-6B96EE0AAD19}" type="presParOf" srcId="{11B4358C-2FF5-4B74-8DE2-D115D09D77B9}" destId="{614622E2-E9DC-4D44-BF93-3F9D1939621D}" srcOrd="0" destOrd="0" presId="urn:microsoft.com/office/officeart/2011/layout/CircleProcess"/>
    <dgm:cxn modelId="{635E0CFB-949D-496E-9836-E4A76C66287F}" type="presParOf" srcId="{4588E895-CA2E-4DC7-BBB4-A221BD4E629E}" destId="{D3F90712-09D8-485B-A432-5E69E4943C8B}" srcOrd="2" destOrd="0" presId="urn:microsoft.com/office/officeart/2011/layout/CircleProcess"/>
    <dgm:cxn modelId="{7F0C6D91-5A35-48BB-85D4-5AAF52B5F71E}" type="presParOf" srcId="{4588E895-CA2E-4DC7-BBB4-A221BD4E629E}" destId="{8FDA3CBD-6640-4A1C-B2E3-B57F024119C7}" srcOrd="3" destOrd="0" presId="urn:microsoft.com/office/officeart/2011/layout/CircleProcess"/>
    <dgm:cxn modelId="{2B36B2FE-94A2-4DB7-89AF-6C54477055F8}" type="presParOf" srcId="{8FDA3CBD-6640-4A1C-B2E3-B57F024119C7}" destId="{CCE98481-D9D9-4D4B-89D9-3081F130D7AE}" srcOrd="0" destOrd="0" presId="urn:microsoft.com/office/officeart/2011/layout/CircleProcess"/>
    <dgm:cxn modelId="{EDE9B6EF-6A83-4478-8B32-ED35EFB7ADF2}" type="presParOf" srcId="{4588E895-CA2E-4DC7-BBB4-A221BD4E629E}" destId="{2503454A-9BD3-460F-A014-31E435640031}" srcOrd="4" destOrd="0" presId="urn:microsoft.com/office/officeart/2011/layout/CircleProcess"/>
    <dgm:cxn modelId="{E743909E-3545-47FB-AEAB-4447417A00D1}" type="presParOf" srcId="{2503454A-9BD3-460F-A014-31E435640031}" destId="{880D8B1A-D3EB-4551-94EB-5C6B2E16CFF3}" srcOrd="0" destOrd="0" presId="urn:microsoft.com/office/officeart/2011/layout/CircleProcess"/>
    <dgm:cxn modelId="{21EA39C5-3C9C-4449-BAF2-8F1F5814D1C8}" type="presParOf" srcId="{4588E895-CA2E-4DC7-BBB4-A221BD4E629E}" destId="{3EF273DD-4182-4C69-ACDD-B3986F22DB14}" srcOrd="5" destOrd="0" presId="urn:microsoft.com/office/officeart/2011/layout/CircleProcess"/>
    <dgm:cxn modelId="{04997326-4487-4E08-A8B4-74D95B1A1AA4}" type="presParOf" srcId="{4588E895-CA2E-4DC7-BBB4-A221BD4E629E}" destId="{04FB8134-CF7C-4AE2-B052-5AA0A1D0997E}" srcOrd="6" destOrd="0" presId="urn:microsoft.com/office/officeart/2011/layout/CircleProcess"/>
    <dgm:cxn modelId="{CEC23521-5319-4816-9251-363FAEC50743}" type="presParOf" srcId="{04FB8134-CF7C-4AE2-B052-5AA0A1D0997E}" destId="{CFAE74D3-E8CF-42C3-B596-7D434EEA0133}" srcOrd="0" destOrd="0" presId="urn:microsoft.com/office/officeart/2011/layout/CircleProcess"/>
    <dgm:cxn modelId="{40632ADE-8C9C-43B4-B9FC-ACB4CF5A18ED}" type="presParOf" srcId="{4588E895-CA2E-4DC7-BBB4-A221BD4E629E}" destId="{3D5141E5-4BE3-42BD-B073-21D926A9B670}" srcOrd="7" destOrd="0" presId="urn:microsoft.com/office/officeart/2011/layout/CircleProcess"/>
    <dgm:cxn modelId="{7FEFAFCA-7731-4580-95AB-641877DFC2B0}" type="presParOf" srcId="{3D5141E5-4BE3-42BD-B073-21D926A9B670}" destId="{FDF3EC79-3FFE-4194-A49A-03769D13B8DB}" srcOrd="0" destOrd="0" presId="urn:microsoft.com/office/officeart/2011/layout/CircleProcess"/>
    <dgm:cxn modelId="{B471B58F-E7CF-40B9-8E5B-39E9314DBF9F}" type="presParOf" srcId="{4588E895-CA2E-4DC7-BBB4-A221BD4E629E}" destId="{163E0964-0550-4E80-8A13-0CDFF9C63D3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DC35B-4AAB-48C2-BD20-447DCE37DE68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58C32-151C-45F7-BD2E-36CF53CAC926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rgbClr val="0F48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1 – Basics of Human Speech production</a:t>
          </a:r>
          <a:endParaRPr lang="en-NZ" sz="1400" kern="1200" dirty="0"/>
        </a:p>
      </dsp:txBody>
      <dsp:txXfrm>
        <a:off x="752110" y="541866"/>
        <a:ext cx="7301111" cy="1083733"/>
      </dsp:txXfrm>
    </dsp:sp>
    <dsp:sp modelId="{FB6006E0-477B-426E-94BB-A58A287AFE65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4E54A-6B0B-472E-8E3F-A260B61A7132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rgbClr val="0F48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2 – Artificial Speech Production</a:t>
          </a:r>
          <a:endParaRPr lang="en-NZ" sz="1400" kern="1200" dirty="0"/>
        </a:p>
      </dsp:txBody>
      <dsp:txXfrm>
        <a:off x="1146048" y="2167466"/>
        <a:ext cx="6907174" cy="1083733"/>
      </dsp:txXfrm>
    </dsp:sp>
    <dsp:sp modelId="{5E5B3E52-40E7-42D3-B54B-F863151B3EF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B769-8FFD-43C3-A269-99E2831F9537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rgbClr val="0F48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Part 3 – Speech synthesis in under-resourced languages</a:t>
          </a:r>
          <a:endParaRPr lang="en-NZ" sz="1400" kern="1200" dirty="0"/>
        </a:p>
      </dsp:txBody>
      <dsp:txXfrm>
        <a:off x="752110" y="3793066"/>
        <a:ext cx="7301111" cy="1083733"/>
      </dsp:txXfrm>
    </dsp:sp>
    <dsp:sp modelId="{0ECD562C-FEB1-40C1-87E3-5AEF5A9CED6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8642-62C5-4615-BF4E-8423F67AA8F2}">
      <dsp:nvSpPr>
        <dsp:cNvPr id="0" name=""/>
        <dsp:cNvSpPr/>
      </dsp:nvSpPr>
      <dsp:spPr>
        <a:xfrm>
          <a:off x="5365488" y="987175"/>
          <a:ext cx="2340520" cy="23409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22E2-E9DC-4D44-BF93-3F9D1939621D}">
      <dsp:nvSpPr>
        <dsp:cNvPr id="0" name=""/>
        <dsp:cNvSpPr/>
      </dsp:nvSpPr>
      <dsp:spPr>
        <a:xfrm>
          <a:off x="5443201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 speech</a:t>
          </a:r>
          <a:endParaRPr lang="en-NZ" sz="1600" kern="1200" dirty="0"/>
        </a:p>
      </dsp:txBody>
      <dsp:txXfrm>
        <a:off x="5755575" y="1377403"/>
        <a:ext cx="1560347" cy="1560498"/>
      </dsp:txXfrm>
    </dsp:sp>
    <dsp:sp modelId="{CCE98481-D9D9-4D4B-89D9-3081F130D7AE}">
      <dsp:nvSpPr>
        <dsp:cNvPr id="0" name=""/>
        <dsp:cNvSpPr/>
      </dsp:nvSpPr>
      <dsp:spPr>
        <a:xfrm rot="2700000">
          <a:off x="2949312" y="990005"/>
          <a:ext cx="2334883" cy="2334883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8B1A-D3EB-4551-94EB-5C6B2E16CFF3}">
      <dsp:nvSpPr>
        <dsp:cNvPr id="0" name=""/>
        <dsp:cNvSpPr/>
      </dsp:nvSpPr>
      <dsp:spPr>
        <a:xfrm>
          <a:off x="3024206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50"/>
              </a:solidFill>
            </a:rPr>
            <a:t>Vocal tract filter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– modifies it </a:t>
          </a:r>
          <a:endParaRPr lang="en-NZ" sz="1600" kern="1200" dirty="0"/>
        </a:p>
      </dsp:txBody>
      <dsp:txXfrm>
        <a:off x="3336580" y="1377403"/>
        <a:ext cx="1560347" cy="1560498"/>
      </dsp:txXfrm>
    </dsp:sp>
    <dsp:sp modelId="{CFAE74D3-E8CF-42C3-B596-7D434EEA0133}">
      <dsp:nvSpPr>
        <dsp:cNvPr id="0" name=""/>
        <dsp:cNvSpPr/>
      </dsp:nvSpPr>
      <dsp:spPr>
        <a:xfrm rot="2700000">
          <a:off x="530316" y="990005"/>
          <a:ext cx="2334883" cy="2334883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EC79-3FFE-4194-A49A-03769D13B8DB}">
      <dsp:nvSpPr>
        <dsp:cNvPr id="0" name=""/>
        <dsp:cNvSpPr/>
      </dsp:nvSpPr>
      <dsp:spPr>
        <a:xfrm>
          <a:off x="605210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70C0"/>
              </a:solidFill>
            </a:rPr>
            <a:t>Source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produces an initial sound</a:t>
          </a:r>
          <a:endParaRPr lang="en-NZ" sz="1600" kern="1200" dirty="0"/>
        </a:p>
      </dsp:txBody>
      <dsp:txXfrm>
        <a:off x="917585" y="1377403"/>
        <a:ext cx="1560347" cy="1560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8642-62C5-4615-BF4E-8423F67AA8F2}">
      <dsp:nvSpPr>
        <dsp:cNvPr id="0" name=""/>
        <dsp:cNvSpPr/>
      </dsp:nvSpPr>
      <dsp:spPr>
        <a:xfrm>
          <a:off x="5365488" y="987175"/>
          <a:ext cx="2340520" cy="23409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22E2-E9DC-4D44-BF93-3F9D1939621D}">
      <dsp:nvSpPr>
        <dsp:cNvPr id="0" name=""/>
        <dsp:cNvSpPr/>
      </dsp:nvSpPr>
      <dsp:spPr>
        <a:xfrm>
          <a:off x="5443201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Output speech</a:t>
          </a:r>
          <a:endParaRPr lang="en-NZ" sz="1600" kern="1200" dirty="0"/>
        </a:p>
      </dsp:txBody>
      <dsp:txXfrm>
        <a:off x="5755575" y="1377403"/>
        <a:ext cx="1560347" cy="1560498"/>
      </dsp:txXfrm>
    </dsp:sp>
    <dsp:sp modelId="{CCE98481-D9D9-4D4B-89D9-3081F130D7AE}">
      <dsp:nvSpPr>
        <dsp:cNvPr id="0" name=""/>
        <dsp:cNvSpPr/>
      </dsp:nvSpPr>
      <dsp:spPr>
        <a:xfrm rot="2700000">
          <a:off x="2949312" y="990005"/>
          <a:ext cx="2334883" cy="2334883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8B1A-D3EB-4551-94EB-5C6B2E16CFF3}">
      <dsp:nvSpPr>
        <dsp:cNvPr id="0" name=""/>
        <dsp:cNvSpPr/>
      </dsp:nvSpPr>
      <dsp:spPr>
        <a:xfrm>
          <a:off x="3024206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50"/>
              </a:solidFill>
            </a:rPr>
            <a:t>Vocal tract filter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– modifies it </a:t>
          </a:r>
          <a:endParaRPr lang="en-NZ" sz="1600" kern="1200" dirty="0"/>
        </a:p>
      </dsp:txBody>
      <dsp:txXfrm>
        <a:off x="3336580" y="1377403"/>
        <a:ext cx="1560347" cy="1560498"/>
      </dsp:txXfrm>
    </dsp:sp>
    <dsp:sp modelId="{CFAE74D3-E8CF-42C3-B596-7D434EEA0133}">
      <dsp:nvSpPr>
        <dsp:cNvPr id="0" name=""/>
        <dsp:cNvSpPr/>
      </dsp:nvSpPr>
      <dsp:spPr>
        <a:xfrm rot="2700000">
          <a:off x="530316" y="990005"/>
          <a:ext cx="2334883" cy="2334883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EC79-3FFE-4194-A49A-03769D13B8DB}">
      <dsp:nvSpPr>
        <dsp:cNvPr id="0" name=""/>
        <dsp:cNvSpPr/>
      </dsp:nvSpPr>
      <dsp:spPr>
        <a:xfrm>
          <a:off x="605210" y="1065221"/>
          <a:ext cx="2185095" cy="218486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0070C0"/>
              </a:solidFill>
            </a:rPr>
            <a:t>Source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produces an initial sound</a:t>
          </a:r>
          <a:endParaRPr lang="en-NZ" sz="1600" kern="1200" dirty="0"/>
        </a:p>
      </dsp:txBody>
      <dsp:txXfrm>
        <a:off x="917585" y="1377403"/>
        <a:ext cx="1560347" cy="1560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8642-62C5-4615-BF4E-8423F67AA8F2}">
      <dsp:nvSpPr>
        <dsp:cNvPr id="0" name=""/>
        <dsp:cNvSpPr/>
      </dsp:nvSpPr>
      <dsp:spPr>
        <a:xfrm>
          <a:off x="4802801" y="731583"/>
          <a:ext cx="1937945" cy="19383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22E2-E9DC-4D44-BF93-3F9D1939621D}">
      <dsp:nvSpPr>
        <dsp:cNvPr id="0" name=""/>
        <dsp:cNvSpPr/>
      </dsp:nvSpPr>
      <dsp:spPr>
        <a:xfrm>
          <a:off x="4867147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 speech</a:t>
          </a:r>
          <a:endParaRPr lang="en-NZ" sz="1600" kern="1200" dirty="0"/>
        </a:p>
      </dsp:txBody>
      <dsp:txXfrm>
        <a:off x="5125792" y="1054690"/>
        <a:ext cx="1291963" cy="1292089"/>
      </dsp:txXfrm>
    </dsp:sp>
    <dsp:sp modelId="{CCE98481-D9D9-4D4B-89D9-3081F130D7AE}">
      <dsp:nvSpPr>
        <dsp:cNvPr id="0" name=""/>
        <dsp:cNvSpPr/>
      </dsp:nvSpPr>
      <dsp:spPr>
        <a:xfrm rot="2700000">
          <a:off x="2802212" y="733926"/>
          <a:ext cx="1933278" cy="1933278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8B1A-D3EB-4551-94EB-5C6B2E16CFF3}">
      <dsp:nvSpPr>
        <dsp:cNvPr id="0" name=""/>
        <dsp:cNvSpPr/>
      </dsp:nvSpPr>
      <dsp:spPr>
        <a:xfrm>
          <a:off x="2864224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50"/>
              </a:solidFill>
            </a:rPr>
            <a:t>Vocal tract filter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– modifies it </a:t>
          </a:r>
          <a:endParaRPr lang="en-NZ" sz="1600" kern="1200" dirty="0"/>
        </a:p>
      </dsp:txBody>
      <dsp:txXfrm>
        <a:off x="3122870" y="1054690"/>
        <a:ext cx="1291963" cy="1292089"/>
      </dsp:txXfrm>
    </dsp:sp>
    <dsp:sp modelId="{CFAE74D3-E8CF-42C3-B596-7D434EEA0133}">
      <dsp:nvSpPr>
        <dsp:cNvPr id="0" name=""/>
        <dsp:cNvSpPr/>
      </dsp:nvSpPr>
      <dsp:spPr>
        <a:xfrm rot="2700000">
          <a:off x="799290" y="733926"/>
          <a:ext cx="1933278" cy="1933278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EC79-3FFE-4194-A49A-03769D13B8DB}">
      <dsp:nvSpPr>
        <dsp:cNvPr id="0" name=""/>
        <dsp:cNvSpPr/>
      </dsp:nvSpPr>
      <dsp:spPr>
        <a:xfrm>
          <a:off x="861302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0070C0"/>
              </a:solidFill>
            </a:rPr>
            <a:t>Source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produces an initial sound</a:t>
          </a:r>
          <a:endParaRPr lang="en-NZ" sz="1600" kern="1200" dirty="0"/>
        </a:p>
      </dsp:txBody>
      <dsp:txXfrm>
        <a:off x="1119947" y="1054690"/>
        <a:ext cx="1291963" cy="1292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8642-62C5-4615-BF4E-8423F67AA8F2}">
      <dsp:nvSpPr>
        <dsp:cNvPr id="0" name=""/>
        <dsp:cNvSpPr/>
      </dsp:nvSpPr>
      <dsp:spPr>
        <a:xfrm>
          <a:off x="4802801" y="731583"/>
          <a:ext cx="1937945" cy="19383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22E2-E9DC-4D44-BF93-3F9D1939621D}">
      <dsp:nvSpPr>
        <dsp:cNvPr id="0" name=""/>
        <dsp:cNvSpPr/>
      </dsp:nvSpPr>
      <dsp:spPr>
        <a:xfrm>
          <a:off x="4867147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 speech</a:t>
          </a:r>
          <a:endParaRPr lang="en-NZ" sz="1600" kern="1200" dirty="0"/>
        </a:p>
      </dsp:txBody>
      <dsp:txXfrm>
        <a:off x="5125792" y="1054690"/>
        <a:ext cx="1291963" cy="1292089"/>
      </dsp:txXfrm>
    </dsp:sp>
    <dsp:sp modelId="{CCE98481-D9D9-4D4B-89D9-3081F130D7AE}">
      <dsp:nvSpPr>
        <dsp:cNvPr id="0" name=""/>
        <dsp:cNvSpPr/>
      </dsp:nvSpPr>
      <dsp:spPr>
        <a:xfrm rot="2700000">
          <a:off x="2802212" y="733926"/>
          <a:ext cx="1933278" cy="1933278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8B1A-D3EB-4551-94EB-5C6B2E16CFF3}">
      <dsp:nvSpPr>
        <dsp:cNvPr id="0" name=""/>
        <dsp:cNvSpPr/>
      </dsp:nvSpPr>
      <dsp:spPr>
        <a:xfrm>
          <a:off x="2864224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B050"/>
              </a:solidFill>
            </a:rPr>
            <a:t>Vocal tract filter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– modifies it </a:t>
          </a:r>
          <a:endParaRPr lang="en-NZ" sz="1600" kern="1200" dirty="0"/>
        </a:p>
      </dsp:txBody>
      <dsp:txXfrm>
        <a:off x="3122870" y="1054690"/>
        <a:ext cx="1291963" cy="1292089"/>
      </dsp:txXfrm>
    </dsp:sp>
    <dsp:sp modelId="{CFAE74D3-E8CF-42C3-B596-7D434EEA0133}">
      <dsp:nvSpPr>
        <dsp:cNvPr id="0" name=""/>
        <dsp:cNvSpPr/>
      </dsp:nvSpPr>
      <dsp:spPr>
        <a:xfrm rot="2700000">
          <a:off x="799290" y="733926"/>
          <a:ext cx="1933278" cy="1933278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EC79-3FFE-4194-A49A-03769D13B8DB}">
      <dsp:nvSpPr>
        <dsp:cNvPr id="0" name=""/>
        <dsp:cNvSpPr/>
      </dsp:nvSpPr>
      <dsp:spPr>
        <a:xfrm>
          <a:off x="861302" y="796204"/>
          <a:ext cx="1809254" cy="18090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0070C0"/>
              </a:solidFill>
            </a:rPr>
            <a:t>Source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produces an initial sound</a:t>
          </a:r>
          <a:endParaRPr lang="en-NZ" sz="1600" kern="1200" dirty="0"/>
        </a:p>
      </dsp:txBody>
      <dsp:txXfrm>
        <a:off x="1119947" y="1054690"/>
        <a:ext cx="1291963" cy="1292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8642-62C5-4615-BF4E-8423F67AA8F2}">
      <dsp:nvSpPr>
        <dsp:cNvPr id="0" name=""/>
        <dsp:cNvSpPr/>
      </dsp:nvSpPr>
      <dsp:spPr>
        <a:xfrm>
          <a:off x="3896943" y="530927"/>
          <a:ext cx="1406414" cy="1406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22E2-E9DC-4D44-BF93-3F9D1939621D}">
      <dsp:nvSpPr>
        <dsp:cNvPr id="0" name=""/>
        <dsp:cNvSpPr/>
      </dsp:nvSpPr>
      <dsp:spPr>
        <a:xfrm>
          <a:off x="3943640" y="577825"/>
          <a:ext cx="1313019" cy="1312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 speech</a:t>
          </a:r>
          <a:endParaRPr lang="en-NZ" sz="1200" kern="1200" dirty="0"/>
        </a:p>
      </dsp:txBody>
      <dsp:txXfrm>
        <a:off x="4131345" y="765414"/>
        <a:ext cx="937609" cy="937700"/>
      </dsp:txXfrm>
    </dsp:sp>
    <dsp:sp modelId="{CCE98481-D9D9-4D4B-89D9-3081F130D7AE}">
      <dsp:nvSpPr>
        <dsp:cNvPr id="0" name=""/>
        <dsp:cNvSpPr/>
      </dsp:nvSpPr>
      <dsp:spPr>
        <a:xfrm rot="2700000">
          <a:off x="2445067" y="532628"/>
          <a:ext cx="1403026" cy="1403026"/>
        </a:xfrm>
        <a:prstGeom prst="teardrop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8B1A-D3EB-4551-94EB-5C6B2E16CFF3}">
      <dsp:nvSpPr>
        <dsp:cNvPr id="0" name=""/>
        <dsp:cNvSpPr/>
      </dsp:nvSpPr>
      <dsp:spPr>
        <a:xfrm>
          <a:off x="2490071" y="577825"/>
          <a:ext cx="1313019" cy="1312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B050"/>
              </a:solidFill>
            </a:rPr>
            <a:t>Vocal tract filter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– modifies it </a:t>
          </a:r>
          <a:endParaRPr lang="en-NZ" sz="1200" kern="1200" dirty="0"/>
        </a:p>
      </dsp:txBody>
      <dsp:txXfrm>
        <a:off x="2677776" y="765414"/>
        <a:ext cx="937609" cy="937700"/>
      </dsp:txXfrm>
    </dsp:sp>
    <dsp:sp modelId="{CFAE74D3-E8CF-42C3-B596-7D434EEA0133}">
      <dsp:nvSpPr>
        <dsp:cNvPr id="0" name=""/>
        <dsp:cNvSpPr/>
      </dsp:nvSpPr>
      <dsp:spPr>
        <a:xfrm rot="2700000">
          <a:off x="991498" y="532628"/>
          <a:ext cx="1403026" cy="1403026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EC79-3FFE-4194-A49A-03769D13B8DB}">
      <dsp:nvSpPr>
        <dsp:cNvPr id="0" name=""/>
        <dsp:cNvSpPr/>
      </dsp:nvSpPr>
      <dsp:spPr>
        <a:xfrm>
          <a:off x="1036502" y="577825"/>
          <a:ext cx="1313019" cy="13128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rgbClr val="0070C0"/>
              </a:solidFill>
            </a:rPr>
            <a:t>Source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produces an initial sound</a:t>
          </a:r>
          <a:endParaRPr lang="en-NZ" sz="1200" kern="1200" dirty="0"/>
        </a:p>
      </dsp:txBody>
      <dsp:txXfrm>
        <a:off x="1224207" y="765414"/>
        <a:ext cx="937609" cy="937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l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3D7BA-D550-4DB9-84AE-9431C143EA42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l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l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C9F73-6370-4D25-8069-647C69D74239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45666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550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048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273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38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70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2183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973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66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096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TTS systems can be used by them for book, newspaper reading and even for disabled children as an aid in studies.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3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3065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354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breathing or just air flow causes this sound – just through a tube – rest of parts involved in speech production not coming into play here.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47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breathing or just air flow causes this sound – just through a tube – rest of parts involved in speech production not coming into play here.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41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Source-Filter model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1960), interactions between sound waves in the mouth and the source of sound are neglected. Although oversimplified, this model explains many important characteristics of voice production.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apply it to two of the sources that we have discussed already. In the spectrum of a whispered voice, the spectrum produced by turbulent flow between the vocal folds produces very many frequencies: it looks like a continuous line. For normal voiced speech, however, the motion of the vocal folds is a periodic vibration that modulates the flow of air, which produces a harmonic spectrum. (More details and graphs are given below.) The cartoon below uses these to illustrate the Source Filter model.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37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91356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0050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596E-0DD2-4AE1-9A5C-E0BCF4591335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9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8317-2E72-416E-AAE6-11AC3DC27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6C3F3-91F8-472A-941B-0CE7F9EB8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697CE-BB0A-4483-9E38-2E6D7F4A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53F-B8A6-44D1-8D84-50B83359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8788B-ED12-4AAF-A359-4EF01E65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67107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E2D4-8F9B-47E5-ABDE-7FB31112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5B567-66F1-4DDB-B345-14A9F53BF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5099-116D-4427-BD57-5DF19116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1599E-326B-4BE4-8968-420BDC90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9B72-56D8-479E-AC93-6BB56B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81931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71E68-6D95-4398-B5D0-E81BD1F60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73BFE-8D73-4D8F-BDFB-AC412931C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4582-209A-49E7-871D-8F357851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8756-44D8-4923-9B6B-E2DF6111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89922-FC3E-4901-BA9C-C43150B0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94944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1592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5397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92247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6141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0046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38593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76715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31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27F6-EEAA-4EB9-A5D8-40A8B902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46FE-3F41-446D-B3D5-20E01CAD0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EC3CF-E99B-4953-98E2-40C9D3B4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B2F3-6B65-4169-B299-D6355BEF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4DAD1-110E-47B7-BDC7-BD4951DC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77569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31472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35938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20697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4175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71774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0963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67366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3384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68140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2788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38D4-26FE-4BE7-881F-22A1931D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5B294-0A2F-49B3-AD9C-35915C2E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ADF6-0802-4803-8666-2D7CC888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63DD3-86CD-4025-9E5B-D0585400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A03FB-413F-45F0-8BA4-3F020D7D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161415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02696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3824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77381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632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8C91-35C6-4575-8979-C732340B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4A40-1588-439C-B89D-2564AABC6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8E80B-61BD-4204-A239-B3C77C3E5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9569-BCB7-43C5-B353-C6D60E64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A8302-1689-47F1-87E9-0808C012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65D91-B257-41A1-BAF7-0016CC0F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5111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61E3-B711-488F-89A9-14617880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8FA77-D9D1-4886-A773-35A747718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FCD2-76DA-4B71-AE34-12B996BC9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BAFB8-4C0D-435D-A4FD-9B75A1EE5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D84BA-DA64-48B5-9D01-6D0B65551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2713E-94DE-404A-89DA-E9EEFEF4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B6F34-7893-405C-A125-9EF2E40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A8534-6041-4FAB-9F93-D3F6A756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09835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0A13-7251-4BBE-92BD-731D4F7E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19162-429B-43D8-9612-993CF2B2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4CF5C-1965-4CE0-88AB-72942B70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537CB-4D94-4A4A-9694-262D032C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17998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CA1DF-4ADA-4A32-A0D0-237D4003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04883-B28E-4F20-B915-3210F3BD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BD52-D70C-47CC-98D0-CA1DD25D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90183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29D1-EC23-4A73-ABBE-C00EC2BF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BE72-BEA6-45FF-A3BC-DDC34B11D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0EB2F-3DCB-4B44-B905-00F4C756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6DAEE-1ED4-4E42-ABA3-878AC041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054DC-3324-4E4E-A81E-3ED84B9E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B923C-1724-43F8-A606-4B899D45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47436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58B5-57D9-48DC-9EFA-540FC072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2FABF-E117-489D-B451-BAEA0470D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l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A12EB-96C5-4A18-B26D-07F259985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976DC-DE69-45DC-B26A-EFE22667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DBAA0-F4D1-4372-A5C1-F350015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B1FF6-00EB-4680-B9F0-06D7A75C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5059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65360-ECEB-4967-B587-D6C71EEE5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C9DD2-B944-4440-AC7E-48438C5B5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490DE-39AC-4F8F-9C3A-A9B3D44D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34506-CAD9-48F7-851C-DBB5A52B0601}" type="datetimeFigureOut">
              <a:rPr lang="ml-IN" smtClean="0"/>
              <a:t>25/2/2022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4DD1D-85BC-45C5-BFFD-75D19D2AC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7E09-CEBA-49EB-B7F9-36533B56B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13CFB-2E0C-42AB-A5BD-34B58349FBE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6202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l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94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713A-5EB9-4B7A-B87D-F2B7940161AF}" type="datetimeFigureOut">
              <a:rPr lang="en-NZ" smtClean="0"/>
              <a:t>25/02/2022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814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sv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0"/>
            <a:ext cx="10591800" cy="1612015"/>
          </a:xfrm>
        </p:spPr>
        <p:txBody>
          <a:bodyPr>
            <a:normAutofit/>
          </a:bodyPr>
          <a:lstStyle/>
          <a:p>
            <a:pPr algn="l"/>
            <a:r>
              <a:rPr lang="mi-NZ" sz="48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Speech technology development for under-resourced languages</a:t>
            </a:r>
            <a:endParaRPr lang="en-NZ" sz="4800" dirty="0">
              <a:solidFill>
                <a:srgbClr val="472674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6F1506B-2FF2-41FA-AF09-5B2563893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62676"/>
            <a:ext cx="12192000" cy="695325"/>
          </a:xfrm>
          <a:solidFill>
            <a:schemeClr val="bg1">
              <a:alpha val="64000"/>
            </a:schemeClr>
          </a:solidFill>
        </p:spPr>
        <p:txBody>
          <a:bodyPr/>
          <a:lstStyle/>
          <a:p>
            <a:pPr algn="r"/>
            <a:endParaRPr lang="en-NZ" dirty="0">
              <a:solidFill>
                <a:srgbClr val="47267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A2F20-D812-43EE-BC7F-29900CE9C9E1}"/>
              </a:ext>
            </a:extLst>
          </p:cNvPr>
          <p:cNvSpPr/>
          <p:nvPr/>
        </p:nvSpPr>
        <p:spPr>
          <a:xfrm>
            <a:off x="264481" y="2668226"/>
            <a:ext cx="6250329" cy="115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NZ" sz="2667" kern="0" dirty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t>Jesin James</a:t>
            </a:r>
          </a:p>
          <a:p>
            <a:pPr defTabSz="1219170"/>
            <a:r>
              <a:rPr lang="en-NZ" sz="1600" kern="0" dirty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t>Department of Electrical, Computer, and Software Engineering </a:t>
            </a:r>
          </a:p>
          <a:p>
            <a:pPr defTabSz="1219170"/>
            <a:r>
              <a:rPr lang="en-NZ" sz="2667" kern="0" dirty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02797-497A-4F13-8C2E-6A759BFEBF5A}"/>
              </a:ext>
            </a:extLst>
          </p:cNvPr>
          <p:cNvSpPr/>
          <p:nvPr/>
        </p:nvSpPr>
        <p:spPr>
          <a:xfrm>
            <a:off x="135696" y="5755911"/>
            <a:ext cx="292900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fld id="{B16E4F77-28AE-432B-9EF0-E6FCE625C71E}" type="datetime2">
              <a:rPr lang="en-NZ" sz="1867" kern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pPr defTabSz="1219170"/>
              <a:t>Friday, 25 February 2022</a:t>
            </a:fld>
            <a:endParaRPr lang="en-NZ" sz="2667" kern="0" dirty="0">
              <a:solidFill>
                <a:srgbClr val="472674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33242-055D-494B-8C68-1A4BEA333D1F}"/>
              </a:ext>
            </a:extLst>
          </p:cNvPr>
          <p:cNvSpPr txBox="1"/>
          <p:nvPr/>
        </p:nvSpPr>
        <p:spPr>
          <a:xfrm>
            <a:off x="135696" y="6135567"/>
            <a:ext cx="870350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NZ" sz="1867" kern="0" dirty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t>International Workshop on Speech Synthesis and Language Technology, </a:t>
            </a:r>
          </a:p>
          <a:p>
            <a:pPr defTabSz="1219170"/>
            <a:r>
              <a:rPr lang="en-NZ" sz="1867" kern="0" dirty="0">
                <a:solidFill>
                  <a:srgbClr val="472674"/>
                </a:solidFill>
                <a:latin typeface="Cambria"/>
                <a:cs typeface="Arial"/>
                <a:sym typeface="Arial"/>
              </a:rPr>
              <a:t>The University of Kerala</a:t>
            </a:r>
          </a:p>
        </p:txBody>
      </p:sp>
    </p:spTree>
    <p:extLst>
      <p:ext uri="{BB962C8B-B14F-4D97-AF65-F5344CB8AC3E}">
        <p14:creationId xmlns:p14="http://schemas.microsoft.com/office/powerpoint/2010/main" val="72879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1D7-E35C-4B35-9F39-80DEC82E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82A3E-FB00-4419-B65F-78D169F68F91}"/>
              </a:ext>
            </a:extLst>
          </p:cNvPr>
          <p:cNvSpPr txBox="1"/>
          <p:nvPr/>
        </p:nvSpPr>
        <p:spPr>
          <a:xfrm>
            <a:off x="3858040" y="5604669"/>
            <a:ext cx="582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Video: Vocal folds vibrating to produce sounds /a/ and /u/.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23B4E-02E0-4AB9-8BA9-8AA8E1DA4870}"/>
              </a:ext>
            </a:extLst>
          </p:cNvPr>
          <p:cNvSpPr txBox="1"/>
          <p:nvPr/>
        </p:nvSpPr>
        <p:spPr>
          <a:xfrm>
            <a:off x="313690" y="5850194"/>
            <a:ext cx="10596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The positioning of the mouth, tongue, lips, nasal civility, vocal tract can shape the sound.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This produces different sounds. Such sounds produced by vocal fold vibration are called </a:t>
            </a:r>
            <a:r>
              <a:rPr lang="en-US" b="1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voiced speech.</a:t>
            </a:r>
            <a:endParaRPr lang="en-NZ" b="1" i="1" dirty="0">
              <a:solidFill>
                <a:srgbClr val="0070C0"/>
              </a:solidFill>
              <a:latin typeface="Cambria"/>
              <a:cs typeface="Arial"/>
              <a:sym typeface="Arial"/>
            </a:endParaRP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5" name="human_sound_vowelharmonics_mp4">
            <a:hlinkClick r:id="" action="ppaction://media"/>
            <a:extLst>
              <a:ext uri="{FF2B5EF4-FFF2-40B4-BE49-F238E27FC236}">
                <a16:creationId xmlns:a16="http://schemas.microsoft.com/office/drawing/2014/main" id="{B1390066-9F02-4888-B633-85A29E1B1D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7553" y="1287344"/>
            <a:ext cx="7356475" cy="43513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AE25C-139E-4364-9303-2CBF6D708B28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3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ABF2-ACC8-4474-8CB4-DABBA84B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D5992-313F-4357-8B56-41F376E787E0}"/>
              </a:ext>
            </a:extLst>
          </p:cNvPr>
          <p:cNvSpPr txBox="1"/>
          <p:nvPr/>
        </p:nvSpPr>
        <p:spPr>
          <a:xfrm>
            <a:off x="8228601" y="4961073"/>
            <a:ext cx="4072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Simplified view of human speech production.</a:t>
            </a:r>
            <a:endParaRPr lang="en-NZ" sz="1400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C8494-9CE0-4069-BF83-2411BA67DFED}"/>
              </a:ext>
            </a:extLst>
          </p:cNvPr>
          <p:cNvSpPr txBox="1"/>
          <p:nvPr/>
        </p:nvSpPr>
        <p:spPr>
          <a:xfrm>
            <a:off x="894348" y="1319897"/>
            <a:ext cx="755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 common approach: considers speech production as involving two 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almost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 separate processes.</a:t>
            </a: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84AF3-4171-4AEB-A641-2DAB3230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17" y="1520559"/>
            <a:ext cx="3686175" cy="351472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D5D229-41D2-44DC-AC60-EC3DF1D3CB5F}"/>
              </a:ext>
            </a:extLst>
          </p:cNvPr>
          <p:cNvGraphicFramePr/>
          <p:nvPr/>
        </p:nvGraphicFramePr>
        <p:xfrm>
          <a:off x="809221" y="1223210"/>
          <a:ext cx="7752756" cy="431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28A6B5-4579-43B4-9511-CB90FB677957}"/>
              </a:ext>
            </a:extLst>
          </p:cNvPr>
          <p:cNvSpPr txBox="1"/>
          <p:nvPr/>
        </p:nvSpPr>
        <p:spPr>
          <a:xfrm>
            <a:off x="809221" y="4609925"/>
            <a:ext cx="3193639" cy="1200329"/>
          </a:xfrm>
          <a:prstGeom prst="rect">
            <a:avLst/>
          </a:prstGeom>
          <a:solidFill>
            <a:srgbClr val="EDF1F9"/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For example, at the larynx/voice box’ -produce a sound which contains  many different frequencies. 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33BF6-F490-497B-943E-4FB244858FF9}"/>
              </a:ext>
            </a:extLst>
          </p:cNvPr>
          <p:cNvSpPr/>
          <p:nvPr/>
        </p:nvSpPr>
        <p:spPr>
          <a:xfrm>
            <a:off x="4124974" y="4617445"/>
            <a:ext cx="2971879" cy="1200329"/>
          </a:xfrm>
          <a:prstGeom prst="rect">
            <a:avLst/>
          </a:prstGeom>
          <a:solidFill>
            <a:srgbClr val="E9FCED"/>
          </a:solidFill>
        </p:spPr>
        <p:txBody>
          <a:bodyPr wrap="square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Then, using tongue, teeth, lips, velum </a:t>
            </a:r>
            <a:r>
              <a:rPr lang="en-US" dirty="0" err="1">
                <a:solidFill>
                  <a:prstClr val="black"/>
                </a:solidFill>
                <a:latin typeface="Cambria"/>
                <a:cs typeface="Arial"/>
                <a:sym typeface="Arial"/>
              </a:rPr>
              <a:t>etc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, (collectively called articulators) we modify that sound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FB861-60E5-4AE8-BCDA-8FF15EF4C131}"/>
              </a:ext>
            </a:extLst>
          </p:cNvPr>
          <p:cNvSpPr/>
          <p:nvPr/>
        </p:nvSpPr>
        <p:spPr>
          <a:xfrm>
            <a:off x="9633285" y="4617446"/>
            <a:ext cx="1056289" cy="348324"/>
          </a:xfrm>
          <a:prstGeom prst="rect">
            <a:avLst/>
          </a:prstGeom>
          <a:noFill/>
          <a:ln w="666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8505D-4C38-4085-8E63-36DE1F6832E5}"/>
              </a:ext>
            </a:extLst>
          </p:cNvPr>
          <p:cNvSpPr/>
          <p:nvPr/>
        </p:nvSpPr>
        <p:spPr>
          <a:xfrm>
            <a:off x="10854635" y="3510963"/>
            <a:ext cx="1251640" cy="348324"/>
          </a:xfrm>
          <a:prstGeom prst="rect">
            <a:avLst/>
          </a:pr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9C017-3C21-44D5-949B-731516C1E86E}"/>
              </a:ext>
            </a:extLst>
          </p:cNvPr>
          <p:cNvSpPr/>
          <p:nvPr/>
        </p:nvSpPr>
        <p:spPr>
          <a:xfrm>
            <a:off x="9798346" y="3900334"/>
            <a:ext cx="1056289" cy="307777"/>
          </a:xfrm>
          <a:prstGeom prst="rect">
            <a:avLst/>
          </a:prstGeom>
          <a:noFill/>
          <a:ln w="666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0C376-3EDE-4CAF-98B1-427299944D3D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0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ABF2-ACC8-4474-8CB4-DABBA84B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D5992-313F-4357-8B56-41F376E787E0}"/>
              </a:ext>
            </a:extLst>
          </p:cNvPr>
          <p:cNvSpPr txBox="1"/>
          <p:nvPr/>
        </p:nvSpPr>
        <p:spPr>
          <a:xfrm>
            <a:off x="8228601" y="4961073"/>
            <a:ext cx="4072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Simplified view of human speech production.</a:t>
            </a:r>
            <a:endParaRPr lang="en-NZ" sz="1400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C8494-9CE0-4069-BF83-2411BA67DFED}"/>
              </a:ext>
            </a:extLst>
          </p:cNvPr>
          <p:cNvSpPr txBox="1"/>
          <p:nvPr/>
        </p:nvSpPr>
        <p:spPr>
          <a:xfrm>
            <a:off x="894348" y="1319897"/>
            <a:ext cx="755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 common approach: considers speech production as involving two 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almost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 separate processes.</a:t>
            </a: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84AF3-4171-4AEB-A641-2DAB3230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17" y="1520559"/>
            <a:ext cx="3686175" cy="351472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D5D229-41D2-44DC-AC60-EC3DF1D3CB5F}"/>
              </a:ext>
            </a:extLst>
          </p:cNvPr>
          <p:cNvGraphicFramePr/>
          <p:nvPr/>
        </p:nvGraphicFramePr>
        <p:xfrm>
          <a:off x="809221" y="1223210"/>
          <a:ext cx="7752756" cy="431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30FB861-60E5-4AE8-BCDA-8FF15EF4C131}"/>
              </a:ext>
            </a:extLst>
          </p:cNvPr>
          <p:cNvSpPr/>
          <p:nvPr/>
        </p:nvSpPr>
        <p:spPr>
          <a:xfrm>
            <a:off x="9633285" y="4617446"/>
            <a:ext cx="1056289" cy="348324"/>
          </a:xfrm>
          <a:prstGeom prst="rect">
            <a:avLst/>
          </a:prstGeom>
          <a:noFill/>
          <a:ln w="666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8505D-4C38-4085-8E63-36DE1F6832E5}"/>
              </a:ext>
            </a:extLst>
          </p:cNvPr>
          <p:cNvSpPr/>
          <p:nvPr/>
        </p:nvSpPr>
        <p:spPr>
          <a:xfrm>
            <a:off x="10854635" y="3510963"/>
            <a:ext cx="1251640" cy="348324"/>
          </a:xfrm>
          <a:prstGeom prst="rect">
            <a:avLst/>
          </a:pr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9C017-3C21-44D5-949B-731516C1E86E}"/>
              </a:ext>
            </a:extLst>
          </p:cNvPr>
          <p:cNvSpPr/>
          <p:nvPr/>
        </p:nvSpPr>
        <p:spPr>
          <a:xfrm>
            <a:off x="9798346" y="3900334"/>
            <a:ext cx="1056289" cy="307777"/>
          </a:xfrm>
          <a:prstGeom prst="rect">
            <a:avLst/>
          </a:prstGeom>
          <a:noFill/>
          <a:ln w="666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8E9B7-056B-4A07-A300-BC759CE0EBE7}"/>
              </a:ext>
            </a:extLst>
          </p:cNvPr>
          <p:cNvSpPr txBox="1"/>
          <p:nvPr/>
        </p:nvSpPr>
        <p:spPr>
          <a:xfrm>
            <a:off x="959191" y="4950751"/>
            <a:ext cx="237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Source-Filter Model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25990-79D8-47B3-83A1-BD632EAB689C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44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ABF2-ACC8-4474-8CB4-DABBA84B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7BD12-CB90-444C-A159-8666910D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45" y="1323349"/>
            <a:ext cx="4860257" cy="4214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7E5C08-3F31-4614-A6FB-1500045B0962}"/>
              </a:ext>
            </a:extLst>
          </p:cNvPr>
          <p:cNvSpPr/>
          <p:nvPr/>
        </p:nvSpPr>
        <p:spPr>
          <a:xfrm>
            <a:off x="3185459" y="5534649"/>
            <a:ext cx="6736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Simplified speech production spectra (ignoring lip radiation)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74FA9-DD9C-4B28-8F53-AD85173A4026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55E8D8-9B40-45F1-86C8-FCAE9D275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03" y="2944391"/>
            <a:ext cx="8705460" cy="17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Artificial speech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Text to speech synthesis  </a:t>
            </a:r>
          </a:p>
        </p:txBody>
      </p:sp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C5FFED83-D6BB-41B4-96CE-229D2327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787" y="2512605"/>
            <a:ext cx="2825496" cy="2825496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D355B5EA-9732-4447-8936-42B0FEE55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6371" y="3925353"/>
            <a:ext cx="2825496" cy="2825496"/>
          </a:xfrm>
          <a:prstGeom prst="rect">
            <a:avLst/>
          </a:prstGeom>
        </p:spPr>
      </p:pic>
      <p:pic>
        <p:nvPicPr>
          <p:cNvPr id="9" name="Graphic 8" descr="Chat bubble">
            <a:extLst>
              <a:ext uri="{FF2B5EF4-FFF2-40B4-BE49-F238E27FC236}">
                <a16:creationId xmlns:a16="http://schemas.microsoft.com/office/drawing/2014/main" id="{15B3C145-3669-4608-8CCE-023332F3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22342" y="2509396"/>
            <a:ext cx="2733295" cy="3620309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26C7D32B-42FD-4ABD-89DC-D4A474010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0021" y="3010395"/>
            <a:ext cx="2825496" cy="2825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35316-8335-45A8-A9CA-D32AB4AD81BE}"/>
              </a:ext>
            </a:extLst>
          </p:cNvPr>
          <p:cNvSpPr txBox="1"/>
          <p:nvPr/>
        </p:nvSpPr>
        <p:spPr>
          <a:xfrm>
            <a:off x="673150" y="5696204"/>
            <a:ext cx="11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Input text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4B995-0516-4ADF-A26D-475715191E13}"/>
              </a:ext>
            </a:extLst>
          </p:cNvPr>
          <p:cNvSpPr txBox="1"/>
          <p:nvPr/>
        </p:nvSpPr>
        <p:spPr>
          <a:xfrm>
            <a:off x="577291" y="4111015"/>
            <a:ext cx="149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Hello,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how are you?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F473AA-A480-4156-93C6-4A90BAFF572F}"/>
              </a:ext>
            </a:extLst>
          </p:cNvPr>
          <p:cNvSpPr/>
          <p:nvPr/>
        </p:nvSpPr>
        <p:spPr>
          <a:xfrm>
            <a:off x="10046790" y="3653059"/>
            <a:ext cx="1677084" cy="776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A6E70-7242-4016-A00F-B4B92D058A54}"/>
              </a:ext>
            </a:extLst>
          </p:cNvPr>
          <p:cNvSpPr txBox="1"/>
          <p:nvPr/>
        </p:nvSpPr>
        <p:spPr>
          <a:xfrm>
            <a:off x="10143145" y="3704955"/>
            <a:ext cx="14520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Hello, </a:t>
            </a:r>
          </a:p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how are you?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A8EDE-5CEF-4C50-8365-CD713D550965}"/>
              </a:ext>
            </a:extLst>
          </p:cNvPr>
          <p:cNvSpPr txBox="1"/>
          <p:nvPr/>
        </p:nvSpPr>
        <p:spPr>
          <a:xfrm>
            <a:off x="10210281" y="576037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Output speech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F49793-2E57-4C0B-867D-7F3812EB6B35}"/>
              </a:ext>
            </a:extLst>
          </p:cNvPr>
          <p:cNvSpPr/>
          <p:nvPr/>
        </p:nvSpPr>
        <p:spPr>
          <a:xfrm>
            <a:off x="3505747" y="2855774"/>
            <a:ext cx="4736120" cy="3792679"/>
          </a:xfrm>
          <a:prstGeom prst="rect">
            <a:avLst/>
          </a:prstGeom>
          <a:solidFill>
            <a:schemeClr val="bg2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20" name="Graphic 19" descr="Chevron arrows">
            <a:extLst>
              <a:ext uri="{FF2B5EF4-FFF2-40B4-BE49-F238E27FC236}">
                <a16:creationId xmlns:a16="http://schemas.microsoft.com/office/drawing/2014/main" id="{A3E820A9-39DD-4AB0-A130-4F8C1E3B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773" y="4036899"/>
            <a:ext cx="914400" cy="914400"/>
          </a:xfrm>
          <a:prstGeom prst="rect">
            <a:avLst/>
          </a:prstGeom>
        </p:spPr>
      </p:pic>
      <p:pic>
        <p:nvPicPr>
          <p:cNvPr id="22" name="Graphic 21" descr="Chevron arrows">
            <a:extLst>
              <a:ext uri="{FF2B5EF4-FFF2-40B4-BE49-F238E27FC236}">
                <a16:creationId xmlns:a16="http://schemas.microsoft.com/office/drawing/2014/main" id="{362BA9BB-0BEF-4E65-8E50-23C7661E7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5237" y="3965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Artificial speech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Two main properties required in synthetic speech – naturalness, intelligibility</a:t>
            </a:r>
          </a:p>
        </p:txBody>
      </p:sp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C5FFED83-D6BB-41B4-96CE-229D2327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787" y="2512605"/>
            <a:ext cx="2825496" cy="2825496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D355B5EA-9732-4447-8936-42B0FEE55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6371" y="3925353"/>
            <a:ext cx="2825496" cy="2825496"/>
          </a:xfrm>
          <a:prstGeom prst="rect">
            <a:avLst/>
          </a:prstGeom>
        </p:spPr>
      </p:pic>
      <p:pic>
        <p:nvPicPr>
          <p:cNvPr id="9" name="Graphic 8" descr="Chat bubble">
            <a:extLst>
              <a:ext uri="{FF2B5EF4-FFF2-40B4-BE49-F238E27FC236}">
                <a16:creationId xmlns:a16="http://schemas.microsoft.com/office/drawing/2014/main" id="{15B3C145-3669-4608-8CCE-023332F3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22342" y="2509396"/>
            <a:ext cx="2733295" cy="3620309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26C7D32B-42FD-4ABD-89DC-D4A474010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0021" y="3010395"/>
            <a:ext cx="2825496" cy="2825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35316-8335-45A8-A9CA-D32AB4AD81BE}"/>
              </a:ext>
            </a:extLst>
          </p:cNvPr>
          <p:cNvSpPr txBox="1"/>
          <p:nvPr/>
        </p:nvSpPr>
        <p:spPr>
          <a:xfrm>
            <a:off x="673150" y="5696204"/>
            <a:ext cx="11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Input text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4B995-0516-4ADF-A26D-475715191E13}"/>
              </a:ext>
            </a:extLst>
          </p:cNvPr>
          <p:cNvSpPr txBox="1"/>
          <p:nvPr/>
        </p:nvSpPr>
        <p:spPr>
          <a:xfrm>
            <a:off x="577291" y="4111015"/>
            <a:ext cx="149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Hello,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how are you?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F473AA-A480-4156-93C6-4A90BAFF572F}"/>
              </a:ext>
            </a:extLst>
          </p:cNvPr>
          <p:cNvSpPr/>
          <p:nvPr/>
        </p:nvSpPr>
        <p:spPr>
          <a:xfrm>
            <a:off x="10046790" y="3653059"/>
            <a:ext cx="1677084" cy="776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A6E70-7242-4016-A00F-B4B92D058A54}"/>
              </a:ext>
            </a:extLst>
          </p:cNvPr>
          <p:cNvSpPr txBox="1"/>
          <p:nvPr/>
        </p:nvSpPr>
        <p:spPr>
          <a:xfrm>
            <a:off x="10143145" y="3704955"/>
            <a:ext cx="14520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Hello, </a:t>
            </a:r>
          </a:p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how are you?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A8EDE-5CEF-4C50-8365-CD713D550965}"/>
              </a:ext>
            </a:extLst>
          </p:cNvPr>
          <p:cNvSpPr txBox="1"/>
          <p:nvPr/>
        </p:nvSpPr>
        <p:spPr>
          <a:xfrm>
            <a:off x="10210281" y="576037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Output speech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F49793-2E57-4C0B-867D-7F3812EB6B35}"/>
              </a:ext>
            </a:extLst>
          </p:cNvPr>
          <p:cNvSpPr/>
          <p:nvPr/>
        </p:nvSpPr>
        <p:spPr>
          <a:xfrm>
            <a:off x="3505747" y="2855774"/>
            <a:ext cx="4736120" cy="3792679"/>
          </a:xfrm>
          <a:prstGeom prst="rect">
            <a:avLst/>
          </a:prstGeom>
          <a:solidFill>
            <a:schemeClr val="bg2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Z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20" name="Graphic 19" descr="Chevron arrows">
            <a:extLst>
              <a:ext uri="{FF2B5EF4-FFF2-40B4-BE49-F238E27FC236}">
                <a16:creationId xmlns:a16="http://schemas.microsoft.com/office/drawing/2014/main" id="{A3E820A9-39DD-4AB0-A130-4F8C1E3B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773" y="4036899"/>
            <a:ext cx="914400" cy="914400"/>
          </a:xfrm>
          <a:prstGeom prst="rect">
            <a:avLst/>
          </a:prstGeom>
        </p:spPr>
      </p:pic>
      <p:pic>
        <p:nvPicPr>
          <p:cNvPr id="22" name="Graphic 21" descr="Chevron arrows">
            <a:extLst>
              <a:ext uri="{FF2B5EF4-FFF2-40B4-BE49-F238E27FC236}">
                <a16:creationId xmlns:a16="http://schemas.microsoft.com/office/drawing/2014/main" id="{362BA9BB-0BEF-4E65-8E50-23C7661E7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5237" y="3965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6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pload.wikimedia.org/wikipedia/en/8/83/Indian_R...">
            <a:extLst>
              <a:ext uri="{FF2B5EF4-FFF2-40B4-BE49-F238E27FC236}">
                <a16:creationId xmlns:a16="http://schemas.microsoft.com/office/drawing/2014/main" id="{EE45D72B-91D0-4E30-A93B-C59F6455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996" y="3348791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Concatenative synthesis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2092E-8D3F-4DAB-8388-F8F5B85BCC00}"/>
              </a:ext>
            </a:extLst>
          </p:cNvPr>
          <p:cNvSpPr txBox="1"/>
          <p:nvPr/>
        </p:nvSpPr>
        <p:spPr>
          <a:xfrm>
            <a:off x="385763" y="3429001"/>
            <a:ext cx="86140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Concatenative synthesis is based on the concatenation of 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segments of recorded speech. </a:t>
            </a:r>
          </a:p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Most natural-sounding 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synthesized speech. </a:t>
            </a: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6" name="Indian_RAILWAYS_Announcements_ENGLISH_HINDI_MALAYALAM">
            <a:hlinkClick r:id="" action="ppaction://media"/>
            <a:extLst>
              <a:ext uri="{FF2B5EF4-FFF2-40B4-BE49-F238E27FC236}">
                <a16:creationId xmlns:a16="http://schemas.microsoft.com/office/drawing/2014/main" id="{97C964A3-B4C2-40C5-A3D8-E0F61BD87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7159" y="54481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Concatenative 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040D3-2367-4F41-841E-8ECD3683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81645"/>
            <a:ext cx="38862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DE87A3-1798-4483-AB4F-2AA3AC67ABCD}"/>
              </a:ext>
            </a:extLst>
          </p:cNvPr>
          <p:cNvSpPr/>
          <p:nvPr/>
        </p:nvSpPr>
        <p:spPr>
          <a:xfrm>
            <a:off x="83313" y="6390234"/>
            <a:ext cx="8922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*Image adapted from Statistical parametric speech synthesis: from HMM to LSTM-RNN, 2015, RTTH Summer School on Speech Technology, Spain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59F07-2B91-4EC4-86B2-CA61A2B35056}"/>
              </a:ext>
            </a:extLst>
          </p:cNvPr>
          <p:cNvSpPr txBox="1"/>
          <p:nvPr/>
        </p:nvSpPr>
        <p:spPr>
          <a:xfrm>
            <a:off x="5398168" y="2937830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- Speech database</a:t>
            </a:r>
            <a:endParaRPr lang="en-NZ" sz="16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49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Parametric speech synthesis - Modeling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957B0D9-2E78-4721-A4B1-2EA0EDA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11341"/>
              </p:ext>
            </p:extLst>
          </p:nvPr>
        </p:nvGraphicFramePr>
        <p:xfrm>
          <a:off x="2417825" y="1429950"/>
          <a:ext cx="7139643" cy="3401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14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11266" name="Picture 2" descr="new zealand">
            <a:extLst>
              <a:ext uri="{FF2B5EF4-FFF2-40B4-BE49-F238E27FC236}">
                <a16:creationId xmlns:a16="http://schemas.microsoft.com/office/drawing/2014/main" id="{AAFAEDAE-5B2D-4693-958C-5D086D525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1" r="2" b="6472"/>
          <a:stretch/>
        </p:blipFill>
        <p:spPr bwMode="auto">
          <a:xfrm>
            <a:off x="643467" y="643468"/>
            <a:ext cx="5372099" cy="5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BCDDF-BE38-4060-9442-2BA2BF53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121920" tIns="60960" rIns="121920" bIns="60960" rtlCol="0" anchor="ctr">
            <a:normAutofit/>
          </a:bodyPr>
          <a:lstStyle/>
          <a:p>
            <a:pPr defTabSz="1219170">
              <a:lnSpc>
                <a:spcPct val="90000"/>
              </a:lnSpc>
              <a:spcAft>
                <a:spcPts val="800"/>
              </a:spcAft>
            </a:pPr>
            <a:fld id="{BF18C196-3ABE-43C0-9E5E-32D62974A7DC}" type="slidenum">
              <a:rPr lang="en-US" sz="1600">
                <a:solidFill>
                  <a:srgbClr val="FFFFFF"/>
                </a:solidFill>
                <a:latin typeface="Cambria"/>
                <a:cs typeface="Arial"/>
                <a:sym typeface="Arial"/>
              </a:rPr>
              <a:pPr defTabSz="1219170">
                <a:lnSpc>
                  <a:spcPct val="90000"/>
                </a:lnSpc>
                <a:spcAft>
                  <a:spcPts val="800"/>
                </a:spcAft>
              </a:pPr>
              <a:t>2</a:t>
            </a:fld>
            <a:endParaRPr lang="en-US" sz="1600">
              <a:solidFill>
                <a:srgbClr val="FFFFFF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3AF84-A28F-4131-916A-531F610A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59" y="643468"/>
            <a:ext cx="4146439" cy="5500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2E4D8-E2F5-45CD-B453-54F68DD72E04}"/>
              </a:ext>
            </a:extLst>
          </p:cNvPr>
          <p:cNvSpPr txBox="1"/>
          <p:nvPr/>
        </p:nvSpPr>
        <p:spPr>
          <a:xfrm>
            <a:off x="6416859" y="151393"/>
            <a:ext cx="39068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NZ" sz="1867" kern="0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Percentage of people in 2018 census</a:t>
            </a:r>
          </a:p>
        </p:txBody>
      </p:sp>
    </p:spTree>
    <p:extLst>
      <p:ext uri="{BB962C8B-B14F-4D97-AF65-F5344CB8AC3E}">
        <p14:creationId xmlns:p14="http://schemas.microsoft.com/office/powerpoint/2010/main" val="161973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FD0B40-D1AF-461E-AAE8-FC870095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478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Side note: What is a model?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74C2A1-D68F-4032-AD8C-987CFFA7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E09AD-B5B9-4380-8C73-D2F7B366F5CE}"/>
              </a:ext>
            </a:extLst>
          </p:cNvPr>
          <p:cNvSpPr txBox="1"/>
          <p:nvPr/>
        </p:nvSpPr>
        <p:spPr>
          <a:xfrm>
            <a:off x="838202" y="3158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4147C-27B5-4A7A-8EB7-7572ADB9D6EA}"/>
              </a:ext>
            </a:extLst>
          </p:cNvPr>
          <p:cNvSpPr txBox="1"/>
          <p:nvPr/>
        </p:nvSpPr>
        <p:spPr>
          <a:xfrm>
            <a:off x="447675" y="5624819"/>
            <a:ext cx="5843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Suppose I have some data points that look like above.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 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relationship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 between the Pitch vs time is called a model.</a:t>
            </a:r>
          </a:p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17685-308E-4D26-AE9B-15EE4BAB3E78}"/>
              </a:ext>
            </a:extLst>
          </p:cNvPr>
          <p:cNvSpPr txBox="1"/>
          <p:nvPr/>
        </p:nvSpPr>
        <p:spPr>
          <a:xfrm>
            <a:off x="7067551" y="3429001"/>
            <a:ext cx="39023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Obvious relation: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As time increases, pitch increases.</a:t>
            </a: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How can I simplify this information?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Mean/Average = 74.11 Hz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Standard deviation = ±24 Hz</a:t>
            </a:r>
          </a:p>
          <a:p>
            <a:pPr defTabSz="914377"/>
            <a:endParaRPr lang="en-US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Just this information is called a 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model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2621F-ED7A-43F9-A69B-AF9B5D68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31" y="2908417"/>
            <a:ext cx="2865980" cy="2714625"/>
          </a:xfrm>
          <a:prstGeom prst="rect">
            <a:avLst/>
          </a:prstGeom>
        </p:spPr>
      </p:pic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EA039EAE-4303-4ADF-B2AA-3C1DFB8A9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931" y="604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FD0B40-D1AF-461E-AAE8-FC870095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478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Side note: What is a feature?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74C2A1-D68F-4032-AD8C-987CFFA7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E09AD-B5B9-4380-8C73-D2F7B366F5CE}"/>
              </a:ext>
            </a:extLst>
          </p:cNvPr>
          <p:cNvSpPr txBox="1"/>
          <p:nvPr/>
        </p:nvSpPr>
        <p:spPr>
          <a:xfrm>
            <a:off x="838202" y="3158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EA039EAE-4303-4ADF-B2AA-3C1DFB8A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931" y="60498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937D6C-758A-4771-8DEC-5DF9ED52DA52}"/>
              </a:ext>
            </a:extLst>
          </p:cNvPr>
          <p:cNvSpPr txBox="1"/>
          <p:nvPr/>
        </p:nvSpPr>
        <p:spPr>
          <a:xfrm>
            <a:off x="748015" y="3343502"/>
            <a:ext cx="1060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Characteristics or properties of a physical quantity – temperature, volume are all features of different physical quantities.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028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FD0B40-D1AF-461E-AAE8-FC870095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478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Side note: What is an acoustic feature?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74C2A1-D68F-4032-AD8C-987CFFA7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E09AD-B5B9-4380-8C73-D2F7B366F5CE}"/>
              </a:ext>
            </a:extLst>
          </p:cNvPr>
          <p:cNvSpPr txBox="1"/>
          <p:nvPr/>
        </p:nvSpPr>
        <p:spPr>
          <a:xfrm>
            <a:off x="838202" y="3158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EA039EAE-4303-4ADF-B2AA-3C1DFB8A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931" y="604987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989A7-98E4-4B6C-A301-5AEF4ACE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8416"/>
            <a:ext cx="12192000" cy="26021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4D894C-6B48-474F-B62D-9280B6B63256}"/>
              </a:ext>
            </a:extLst>
          </p:cNvPr>
          <p:cNvCxnSpPr/>
          <p:nvPr/>
        </p:nvCxnSpPr>
        <p:spPr>
          <a:xfrm>
            <a:off x="5391151" y="3528169"/>
            <a:ext cx="0" cy="6247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A7925-6327-4A33-A4E9-5569BEB1A5F7}"/>
              </a:ext>
            </a:extLst>
          </p:cNvPr>
          <p:cNvSpPr txBox="1"/>
          <p:nvPr/>
        </p:nvSpPr>
        <p:spPr>
          <a:xfrm>
            <a:off x="4948991" y="31293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srgbClr val="ED7D31">
                    <a:lumMod val="75000"/>
                  </a:srgbClr>
                </a:solidFill>
                <a:latin typeface="Cambria"/>
                <a:cs typeface="Arial"/>
                <a:sym typeface="Arial"/>
              </a:rPr>
              <a:t>Amplitude</a:t>
            </a:r>
            <a:endParaRPr lang="en-NZ" dirty="0">
              <a:solidFill>
                <a:srgbClr val="ED7D31">
                  <a:lumMod val="75000"/>
                </a:srgbClr>
              </a:solidFill>
              <a:latin typeface="Cambria"/>
              <a:cs typeface="Arial"/>
              <a:sym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518DA7-0A95-43F3-B393-14E92054366D}"/>
              </a:ext>
            </a:extLst>
          </p:cNvPr>
          <p:cNvCxnSpPr/>
          <p:nvPr/>
        </p:nvCxnSpPr>
        <p:spPr>
          <a:xfrm>
            <a:off x="4323347" y="4884821"/>
            <a:ext cx="17711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90D92F-7787-4F03-A391-A76666ACB7BD}"/>
              </a:ext>
            </a:extLst>
          </p:cNvPr>
          <p:cNvSpPr txBox="1"/>
          <p:nvPr/>
        </p:nvSpPr>
        <p:spPr>
          <a:xfrm>
            <a:off x="4677740" y="4843296"/>
            <a:ext cx="106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srgbClr val="70AD47"/>
                </a:solidFill>
                <a:latin typeface="Cambria"/>
                <a:cs typeface="Arial"/>
                <a:sym typeface="Arial"/>
              </a:rPr>
              <a:t>Duration</a:t>
            </a:r>
            <a:endParaRPr lang="en-NZ" dirty="0">
              <a:solidFill>
                <a:srgbClr val="70AD47"/>
              </a:solidFill>
              <a:latin typeface="Cambria"/>
              <a:cs typeface="Arial"/>
              <a:sym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4F9852-92E6-4377-8DBB-48EF358CD2ED}"/>
              </a:ext>
            </a:extLst>
          </p:cNvPr>
          <p:cNvCxnSpPr/>
          <p:nvPr/>
        </p:nvCxnSpPr>
        <p:spPr>
          <a:xfrm>
            <a:off x="7748338" y="4884821"/>
            <a:ext cx="2727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F06C9B-843A-4073-B9E9-FDBF9B11C9ED}"/>
              </a:ext>
            </a:extLst>
          </p:cNvPr>
          <p:cNvSpPr txBox="1"/>
          <p:nvPr/>
        </p:nvSpPr>
        <p:spPr>
          <a:xfrm>
            <a:off x="7178845" y="4973885"/>
            <a:ext cx="284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Time period</a:t>
            </a:r>
          </a:p>
          <a:p>
            <a:pPr defTabSz="914377"/>
            <a:r>
              <a:rPr lang="en-US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Frequency = 1/time period</a:t>
            </a:r>
            <a:endParaRPr lang="en-NZ" dirty="0">
              <a:solidFill>
                <a:srgbClr val="0070C0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37D6C-758A-4771-8DEC-5DF9ED52DA52}"/>
              </a:ext>
            </a:extLst>
          </p:cNvPr>
          <p:cNvSpPr txBox="1"/>
          <p:nvPr/>
        </p:nvSpPr>
        <p:spPr>
          <a:xfrm>
            <a:off x="521368" y="6023811"/>
            <a:ext cx="623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Characteristics or properties of speech (physical quantity).</a:t>
            </a:r>
            <a:endParaRPr lang="en-NZ" dirty="0">
              <a:solidFill>
                <a:srgbClr val="0070C0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6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FD0B40-D1AF-461E-AAE8-FC870095D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478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Side note: What is a linguistic feature?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74C2A1-D68F-4032-AD8C-987CFFA7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E09AD-B5B9-4380-8C73-D2F7B366F5CE}"/>
              </a:ext>
            </a:extLst>
          </p:cNvPr>
          <p:cNvSpPr txBox="1"/>
          <p:nvPr/>
        </p:nvSpPr>
        <p:spPr>
          <a:xfrm>
            <a:off x="838202" y="3158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EA039EAE-4303-4ADF-B2AA-3C1DFB8A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931" y="60498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937D6C-758A-4771-8DEC-5DF9ED52DA52}"/>
              </a:ext>
            </a:extLst>
          </p:cNvPr>
          <p:cNvSpPr txBox="1"/>
          <p:nvPr/>
        </p:nvSpPr>
        <p:spPr>
          <a:xfrm>
            <a:off x="521368" y="6023811"/>
            <a:ext cx="618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Characteristics or properties of word/character/sentence.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EC262-7CED-488C-9708-01FDB9E21F8A}"/>
              </a:ext>
            </a:extLst>
          </p:cNvPr>
          <p:cNvSpPr txBox="1"/>
          <p:nvPr/>
        </p:nvSpPr>
        <p:spPr>
          <a:xfrm>
            <a:off x="2565091" y="3105983"/>
            <a:ext cx="2507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My name is </a:t>
            </a:r>
            <a:r>
              <a:rPr lang="en-US" i="1" dirty="0">
                <a:solidFill>
                  <a:prstClr val="black"/>
                </a:solidFill>
                <a:highlight>
                  <a:srgbClr val="FFFF00"/>
                </a:highlight>
                <a:latin typeface="Cambria"/>
                <a:cs typeface="Arial"/>
                <a:sym typeface="Arial"/>
              </a:rPr>
              <a:t>Jesin</a:t>
            </a:r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 James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9A398-F5BA-452D-96A6-FC8C30BEA078}"/>
              </a:ext>
            </a:extLst>
          </p:cNvPr>
          <p:cNvSpPr txBox="1"/>
          <p:nvPr/>
        </p:nvSpPr>
        <p:spPr>
          <a:xfrm>
            <a:off x="3803830" y="3724666"/>
            <a:ext cx="809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Some linguistic features of the word “Jesin” are: 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Part of Speech </a:t>
            </a:r>
            <a:r>
              <a:rPr lang="en-US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(Proper Noun)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Forward/backward position of word in phrase </a:t>
            </a:r>
            <a:r>
              <a:rPr lang="en-US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(4</a:t>
            </a:r>
            <a:r>
              <a:rPr lang="en-US" i="1" baseline="30000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th</a:t>
            </a:r>
            <a:r>
              <a:rPr lang="en-US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 from front, 2</a:t>
            </a:r>
            <a:r>
              <a:rPr lang="en-US" i="1" baseline="30000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nd</a:t>
            </a:r>
            <a:r>
              <a:rPr lang="en-US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 from back)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Number of syllables in current word</a:t>
            </a:r>
            <a:r>
              <a:rPr lang="en-US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 </a:t>
            </a:r>
            <a:r>
              <a:rPr lang="en-US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(2)</a:t>
            </a:r>
            <a:endParaRPr lang="en-NZ" i="1" dirty="0">
              <a:solidFill>
                <a:srgbClr val="0070C0"/>
              </a:solidFill>
              <a:latin typeface="Cambria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E75839-3CC1-4B0A-8491-39FE6D50A518}"/>
              </a:ext>
            </a:extLst>
          </p:cNvPr>
          <p:cNvCxnSpPr/>
          <p:nvPr/>
        </p:nvCxnSpPr>
        <p:spPr>
          <a:xfrm flipV="1">
            <a:off x="3946769" y="3528168"/>
            <a:ext cx="0" cy="277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5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97" y="4379926"/>
            <a:ext cx="8164712" cy="65403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1. Parametric speech synthesis – using Hidden Markov Models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</a:rPr>
              <a:t>2. Deep Learning-based speech synthesis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957B0D9-2E78-4721-A4B1-2EA0EDA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868816"/>
              </p:ext>
            </p:extLst>
          </p:nvPr>
        </p:nvGraphicFramePr>
        <p:xfrm>
          <a:off x="2394379" y="1072580"/>
          <a:ext cx="7139643" cy="3401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721401-ACFF-417A-BE65-FFF482B12FEC}"/>
              </a:ext>
            </a:extLst>
          </p:cNvPr>
          <p:cNvSpPr txBox="1"/>
          <p:nvPr/>
        </p:nvSpPr>
        <p:spPr>
          <a:xfrm>
            <a:off x="8745409" y="4172715"/>
            <a:ext cx="307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shall discuss: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General approach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/>
              <a:t>How is linguistics involved?</a:t>
            </a:r>
            <a:endParaRPr lang="ml-IN" i="1" dirty="0"/>
          </a:p>
        </p:txBody>
      </p:sp>
    </p:spTree>
    <p:extLst>
      <p:ext uri="{BB962C8B-B14F-4D97-AF65-F5344CB8AC3E}">
        <p14:creationId xmlns:p14="http://schemas.microsoft.com/office/powerpoint/2010/main" val="3704168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General approach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957B0D9-2E78-4721-A4B1-2EA0EDAA4C10}"/>
              </a:ext>
            </a:extLst>
          </p:cNvPr>
          <p:cNvGraphicFramePr/>
          <p:nvPr/>
        </p:nvGraphicFramePr>
        <p:xfrm>
          <a:off x="-70407" y="3130515"/>
          <a:ext cx="6004280" cy="246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124D1-6E84-4CA1-B6DB-D575EE4A6E9A}"/>
              </a:ext>
            </a:extLst>
          </p:cNvPr>
          <p:cNvSpPr txBox="1"/>
          <p:nvPr/>
        </p:nvSpPr>
        <p:spPr>
          <a:xfrm>
            <a:off x="1130969" y="5145891"/>
            <a:ext cx="3916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Source-filter model for human speech production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29EB9-57B4-428F-8331-C889B0FF0C85}"/>
              </a:ext>
            </a:extLst>
          </p:cNvPr>
          <p:cNvSpPr txBox="1"/>
          <p:nvPr/>
        </p:nvSpPr>
        <p:spPr>
          <a:xfrm>
            <a:off x="523674" y="5629161"/>
            <a:ext cx="541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approach maps </a:t>
            </a:r>
            <a:r>
              <a:rPr lang="en-US" i="1" dirty="0">
                <a:solidFill>
                  <a:srgbClr val="00B050"/>
                </a:solidFill>
              </a:rPr>
              <a:t>(models) </a:t>
            </a:r>
            <a:r>
              <a:rPr lang="en-US" i="1" dirty="0">
                <a:solidFill>
                  <a:schemeClr val="accent2"/>
                </a:solidFill>
              </a:rPr>
              <a:t>linguistic features </a:t>
            </a:r>
            <a:r>
              <a:rPr lang="en-US" i="1" dirty="0"/>
              <a:t>into </a:t>
            </a:r>
            <a:r>
              <a:rPr lang="en-US" i="1" dirty="0">
                <a:solidFill>
                  <a:srgbClr val="FF0000"/>
                </a:solidFill>
              </a:rPr>
              <a:t>acoustic features </a:t>
            </a:r>
            <a:r>
              <a:rPr lang="en-US" i="1" dirty="0"/>
              <a:t>with various decision trees.</a:t>
            </a:r>
            <a:endParaRPr lang="ml-IN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DA271-446E-4EEA-A3CC-D4802C885B72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F1832-AC2E-4470-BD76-EF4E6A28607F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</p:spTree>
    <p:extLst>
      <p:ext uri="{BB962C8B-B14F-4D97-AF65-F5344CB8AC3E}">
        <p14:creationId xmlns:p14="http://schemas.microsoft.com/office/powerpoint/2010/main" val="243391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EDAEC84D-0F62-4E73-B968-F6ACFEC5E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0148" y="3665874"/>
            <a:ext cx="480618" cy="480618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9167" y="2729205"/>
            <a:ext cx="480618" cy="480618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A5D19D43-BA73-4C3A-B874-70A0D57F5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9936" y="4934034"/>
            <a:ext cx="480618" cy="480618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0B6583E1-7C36-44DF-B3FE-853266C85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4462" y="5038336"/>
            <a:ext cx="480618" cy="480618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FC79B3AE-141E-4241-9254-1317ADA34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6506" y="4123250"/>
            <a:ext cx="480618" cy="480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5B2A2F-46B9-4D9E-B7BE-CE2452CA104E}"/>
              </a:ext>
            </a:extLst>
          </p:cNvPr>
          <p:cNvSpPr txBox="1"/>
          <p:nvPr/>
        </p:nvSpPr>
        <p:spPr>
          <a:xfrm>
            <a:off x="51746" y="57366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This approach maps </a:t>
            </a:r>
            <a:r>
              <a:rPr lang="en-US" i="1" dirty="0">
                <a:solidFill>
                  <a:srgbClr val="00B050"/>
                </a:solidFill>
              </a:rPr>
              <a:t>(models) </a:t>
            </a:r>
            <a:r>
              <a:rPr lang="en-US" i="1" dirty="0">
                <a:solidFill>
                  <a:schemeClr val="accent2"/>
                </a:solidFill>
              </a:rPr>
              <a:t>linguistic features </a:t>
            </a:r>
            <a:r>
              <a:rPr lang="en-US" i="1" dirty="0"/>
              <a:t>into </a:t>
            </a:r>
            <a:r>
              <a:rPr lang="en-US" i="1" dirty="0">
                <a:solidFill>
                  <a:srgbClr val="FF0000"/>
                </a:solidFill>
              </a:rPr>
              <a:t>acoustic features </a:t>
            </a:r>
            <a:r>
              <a:rPr lang="en-US" i="1" dirty="0"/>
              <a:t>with various decision trees.</a:t>
            </a:r>
            <a:endParaRPr lang="ml-IN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F55311-E22C-4210-B9F8-5EF9D57B1197}"/>
              </a:ext>
            </a:extLst>
          </p:cNvPr>
          <p:cNvSpPr txBox="1"/>
          <p:nvPr/>
        </p:nvSpPr>
        <p:spPr>
          <a:xfrm>
            <a:off x="10147907" y="3187766"/>
            <a:ext cx="1309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Acoustic features</a:t>
            </a:r>
            <a:endParaRPr lang="ml-IN" sz="1200" i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92A034-17B8-4B51-B2FF-2D4880752FF4}"/>
              </a:ext>
            </a:extLst>
          </p:cNvPr>
          <p:cNvSpPr txBox="1"/>
          <p:nvPr/>
        </p:nvSpPr>
        <p:spPr>
          <a:xfrm>
            <a:off x="6096000" y="4087719"/>
            <a:ext cx="139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</a:rPr>
              <a:t>Linguistic features</a:t>
            </a:r>
            <a:endParaRPr lang="ml-IN" sz="1200" i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25138-30CA-483C-865A-2E798A103F43}"/>
              </a:ext>
            </a:extLst>
          </p:cNvPr>
          <p:cNvSpPr txBox="1"/>
          <p:nvPr/>
        </p:nvSpPr>
        <p:spPr>
          <a:xfrm>
            <a:off x="9571303" y="406002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Model</a:t>
            </a:r>
            <a:endParaRPr lang="ml-IN" sz="12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3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9167" y="2729205"/>
            <a:ext cx="480618" cy="48061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7BC8C7-8133-4FF9-A19A-B6EB104BAFED}"/>
              </a:ext>
            </a:extLst>
          </p:cNvPr>
          <p:cNvSpPr/>
          <p:nvPr/>
        </p:nvSpPr>
        <p:spPr>
          <a:xfrm>
            <a:off x="5818909" y="2366143"/>
            <a:ext cx="5901411" cy="4112934"/>
          </a:xfrm>
          <a:custGeom>
            <a:avLst/>
            <a:gdLst>
              <a:gd name="connsiteX0" fmla="*/ 1018065 w 5901411"/>
              <a:gd name="connsiteY0" fmla="*/ 34723 h 4112934"/>
              <a:gd name="connsiteX1" fmla="*/ 114966 w 5901411"/>
              <a:gd name="connsiteY1" fmla="*/ 606555 h 4112934"/>
              <a:gd name="connsiteX2" fmla="*/ 1018065 w 5901411"/>
              <a:gd name="connsiteY2" fmla="*/ 1178387 h 4112934"/>
              <a:gd name="connsiteX3" fmla="*/ 1921164 w 5901411"/>
              <a:gd name="connsiteY3" fmla="*/ 606555 h 4112934"/>
              <a:gd name="connsiteX4" fmla="*/ 1018065 w 5901411"/>
              <a:gd name="connsiteY4" fmla="*/ 34723 h 4112934"/>
              <a:gd name="connsiteX5" fmla="*/ 0 w 5901411"/>
              <a:gd name="connsiteY5" fmla="*/ 0 h 4112934"/>
              <a:gd name="connsiteX6" fmla="*/ 5901411 w 5901411"/>
              <a:gd name="connsiteY6" fmla="*/ 0 h 4112934"/>
              <a:gd name="connsiteX7" fmla="*/ 5901411 w 5901411"/>
              <a:gd name="connsiteY7" fmla="*/ 4112934 h 4112934"/>
              <a:gd name="connsiteX8" fmla="*/ 0 w 5901411"/>
              <a:gd name="connsiteY8" fmla="*/ 4112934 h 411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1411" h="4112934">
                <a:moveTo>
                  <a:pt x="1018065" y="34723"/>
                </a:moveTo>
                <a:cubicBezTo>
                  <a:pt x="519297" y="34723"/>
                  <a:pt x="114966" y="290741"/>
                  <a:pt x="114966" y="606555"/>
                </a:cubicBezTo>
                <a:cubicBezTo>
                  <a:pt x="114966" y="922369"/>
                  <a:pt x="519297" y="1178387"/>
                  <a:pt x="1018065" y="1178387"/>
                </a:cubicBezTo>
                <a:cubicBezTo>
                  <a:pt x="1516833" y="1178387"/>
                  <a:pt x="1921164" y="922369"/>
                  <a:pt x="1921164" y="606555"/>
                </a:cubicBezTo>
                <a:cubicBezTo>
                  <a:pt x="1921164" y="290741"/>
                  <a:pt x="1516833" y="34723"/>
                  <a:pt x="1018065" y="34723"/>
                </a:cubicBezTo>
                <a:close/>
                <a:moveTo>
                  <a:pt x="0" y="0"/>
                </a:moveTo>
                <a:lnTo>
                  <a:pt x="5901411" y="0"/>
                </a:lnTo>
                <a:lnTo>
                  <a:pt x="5901411" y="4112934"/>
                </a:lnTo>
                <a:lnTo>
                  <a:pt x="0" y="4112934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4806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database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Corresponding recording (wav file)</a:t>
            </a:r>
          </a:p>
          <a:p>
            <a:endParaRPr lang="en-US" dirty="0"/>
          </a:p>
          <a:p>
            <a:r>
              <a:rPr lang="en-US" dirty="0"/>
              <a:t>Should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Good sentence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Choose text that is not copyrighted or prepare text yourself.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coverage of all phones in the language</a:t>
            </a:r>
          </a:p>
        </p:txBody>
      </p:sp>
    </p:spTree>
    <p:extLst>
      <p:ext uri="{BB962C8B-B14F-4D97-AF65-F5344CB8AC3E}">
        <p14:creationId xmlns:p14="http://schemas.microsoft.com/office/powerpoint/2010/main" val="258558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4806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database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Corresponding recording (wav file)</a:t>
            </a:r>
          </a:p>
          <a:p>
            <a:endParaRPr lang="en-US" dirty="0"/>
          </a:p>
          <a:p>
            <a:r>
              <a:rPr lang="en-US" dirty="0"/>
              <a:t>Should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Good sentence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Choose text that is not copyrighted or prepare text yourself.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coverage of all phones in the language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8A9236-762F-4980-8979-C068F2C9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55" y="2773479"/>
            <a:ext cx="4491470" cy="24572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40B112-F685-457B-9B66-1208CB2E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668" y="4306547"/>
            <a:ext cx="2512159" cy="83934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female1_angry_1a_1">
            <a:hlinkClick r:id="" action="ppaction://media"/>
            <a:extLst>
              <a:ext uri="{FF2B5EF4-FFF2-40B4-BE49-F238E27FC236}">
                <a16:creationId xmlns:a16="http://schemas.microsoft.com/office/drawing/2014/main" id="{85E15783-9508-436B-A988-8E9C970DC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8825" y="5549615"/>
            <a:ext cx="406400" cy="40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927A2B-C918-4BB6-AC33-9A609E9904B5}"/>
              </a:ext>
            </a:extLst>
          </p:cNvPr>
          <p:cNvCxnSpPr/>
          <p:nvPr/>
        </p:nvCxnSpPr>
        <p:spPr>
          <a:xfrm>
            <a:off x="6012873" y="3038764"/>
            <a:ext cx="2881745" cy="12677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543751-F9D1-40CD-A166-A7C96209880E}"/>
              </a:ext>
            </a:extLst>
          </p:cNvPr>
          <p:cNvCxnSpPr>
            <a:cxnSpLocks/>
          </p:cNvCxnSpPr>
          <p:nvPr/>
        </p:nvCxnSpPr>
        <p:spPr>
          <a:xfrm>
            <a:off x="5915464" y="3198209"/>
            <a:ext cx="3293191" cy="24398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A61790-2201-4B09-B6AD-1B25B920A3B5}"/>
              </a:ext>
            </a:extLst>
          </p:cNvPr>
          <p:cNvSpPr txBox="1"/>
          <p:nvPr/>
        </p:nvSpPr>
        <p:spPr>
          <a:xfrm>
            <a:off x="674254" y="6128907"/>
            <a:ext cx="1128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*Wav and text files from </a:t>
            </a:r>
            <a:r>
              <a:rPr lang="en-US" sz="1200" i="1" dirty="0" err="1"/>
              <a:t>JLCorpus</a:t>
            </a:r>
            <a:r>
              <a:rPr lang="en-US" sz="1200" i="1" dirty="0"/>
              <a:t>:</a:t>
            </a:r>
          </a:p>
          <a:p>
            <a:r>
              <a:rPr lang="en-US" sz="1200" i="1" dirty="0"/>
              <a:t>James, J., Tian, L. and Watson, C.I., 2018, September. An Open Source Emotional Speech Corpus for Human Robot Interaction Applications. In Interspeech (pp. 2768-2772).</a:t>
            </a:r>
            <a:endParaRPr lang="ml-IN" sz="1200" i="1" dirty="0"/>
          </a:p>
        </p:txBody>
      </p:sp>
    </p:spTree>
    <p:extLst>
      <p:ext uri="{BB962C8B-B14F-4D97-AF65-F5344CB8AC3E}">
        <p14:creationId xmlns:p14="http://schemas.microsoft.com/office/powerpoint/2010/main" val="19724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9167" y="2729205"/>
            <a:ext cx="480618" cy="48061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7BC8C7-8133-4FF9-A19A-B6EB104BAFED}"/>
              </a:ext>
            </a:extLst>
          </p:cNvPr>
          <p:cNvSpPr/>
          <p:nvPr/>
        </p:nvSpPr>
        <p:spPr>
          <a:xfrm>
            <a:off x="5818909" y="2366143"/>
            <a:ext cx="5901411" cy="4112934"/>
          </a:xfrm>
          <a:custGeom>
            <a:avLst/>
            <a:gdLst>
              <a:gd name="connsiteX0" fmla="*/ 1018065 w 5901411"/>
              <a:gd name="connsiteY0" fmla="*/ 34723 h 4112934"/>
              <a:gd name="connsiteX1" fmla="*/ 114966 w 5901411"/>
              <a:gd name="connsiteY1" fmla="*/ 606555 h 4112934"/>
              <a:gd name="connsiteX2" fmla="*/ 1018065 w 5901411"/>
              <a:gd name="connsiteY2" fmla="*/ 1178387 h 4112934"/>
              <a:gd name="connsiteX3" fmla="*/ 1921164 w 5901411"/>
              <a:gd name="connsiteY3" fmla="*/ 606555 h 4112934"/>
              <a:gd name="connsiteX4" fmla="*/ 1018065 w 5901411"/>
              <a:gd name="connsiteY4" fmla="*/ 34723 h 4112934"/>
              <a:gd name="connsiteX5" fmla="*/ 0 w 5901411"/>
              <a:gd name="connsiteY5" fmla="*/ 0 h 4112934"/>
              <a:gd name="connsiteX6" fmla="*/ 5901411 w 5901411"/>
              <a:gd name="connsiteY6" fmla="*/ 0 h 4112934"/>
              <a:gd name="connsiteX7" fmla="*/ 5901411 w 5901411"/>
              <a:gd name="connsiteY7" fmla="*/ 4112934 h 4112934"/>
              <a:gd name="connsiteX8" fmla="*/ 0 w 5901411"/>
              <a:gd name="connsiteY8" fmla="*/ 4112934 h 411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1411" h="4112934">
                <a:moveTo>
                  <a:pt x="1018065" y="34723"/>
                </a:moveTo>
                <a:cubicBezTo>
                  <a:pt x="519297" y="34723"/>
                  <a:pt x="114966" y="290741"/>
                  <a:pt x="114966" y="606555"/>
                </a:cubicBezTo>
                <a:cubicBezTo>
                  <a:pt x="114966" y="922369"/>
                  <a:pt x="519297" y="1178387"/>
                  <a:pt x="1018065" y="1178387"/>
                </a:cubicBezTo>
                <a:cubicBezTo>
                  <a:pt x="1516833" y="1178387"/>
                  <a:pt x="1921164" y="922369"/>
                  <a:pt x="1921164" y="606555"/>
                </a:cubicBezTo>
                <a:cubicBezTo>
                  <a:pt x="1921164" y="290741"/>
                  <a:pt x="1516833" y="34723"/>
                  <a:pt x="1018065" y="34723"/>
                </a:cubicBezTo>
                <a:close/>
                <a:moveTo>
                  <a:pt x="0" y="0"/>
                </a:moveTo>
                <a:lnTo>
                  <a:pt x="5901411" y="0"/>
                </a:lnTo>
                <a:lnTo>
                  <a:pt x="5901411" y="4112934"/>
                </a:lnTo>
                <a:lnTo>
                  <a:pt x="0" y="4112934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4806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database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Corresponding recording (wav file)</a:t>
            </a:r>
          </a:p>
          <a:p>
            <a:endParaRPr lang="en-US" dirty="0"/>
          </a:p>
          <a:p>
            <a:r>
              <a:rPr lang="en-US" dirty="0"/>
              <a:t>Should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sentence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text that is not copyrighted or prepare text yourself.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Good coverage of all phones in the language</a:t>
            </a:r>
          </a:p>
        </p:txBody>
      </p:sp>
    </p:spTree>
    <p:extLst>
      <p:ext uri="{BB962C8B-B14F-4D97-AF65-F5344CB8AC3E}">
        <p14:creationId xmlns:p14="http://schemas.microsoft.com/office/powerpoint/2010/main" val="184145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95DC7B-2DB6-42A3-97F9-BBE5BFEDD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58261"/>
              </p:ext>
            </p:extLst>
          </p:nvPr>
        </p:nvGraphicFramePr>
        <p:xfrm>
          <a:off x="2758800" y="11223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3F926A8A-1AC3-4422-964B-84636803BE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6416" y="1537273"/>
            <a:ext cx="1219200" cy="1219200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4DD24C6-2886-4A95-9524-79EA8BE84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68243" y="3222096"/>
            <a:ext cx="1219200" cy="1219200"/>
          </a:xfrm>
          <a:prstGeom prst="rect">
            <a:avLst/>
          </a:prstGeom>
        </p:spPr>
      </p:pic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582B94B2-A470-4435-9DE2-B820D0DA7D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6416" y="490691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79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4806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database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Corresponding recording (wav file)</a:t>
            </a:r>
          </a:p>
          <a:p>
            <a:endParaRPr lang="en-US" dirty="0"/>
          </a:p>
          <a:p>
            <a:r>
              <a:rPr lang="en-US" dirty="0"/>
              <a:t>Should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sentence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text that is not copyrighted or prepare text yourself.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Good coverage of all phones in the language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E862AC-0EC4-46EE-9169-EA6C04EA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90" y="2855774"/>
            <a:ext cx="6253147" cy="2119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EF6A82-1A1F-4982-AE8E-19F74D38E819}"/>
              </a:ext>
            </a:extLst>
          </p:cNvPr>
          <p:cNvSpPr txBox="1"/>
          <p:nvPr/>
        </p:nvSpPr>
        <p:spPr>
          <a:xfrm>
            <a:off x="951832" y="6223962"/>
            <a:ext cx="11326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*Watson, C.I. and </a:t>
            </a:r>
            <a:r>
              <a:rPr lang="en-US" sz="1200" i="1" dirty="0" err="1"/>
              <a:t>Marchi</a:t>
            </a:r>
            <a:r>
              <a:rPr lang="en-US" sz="1200" i="1" dirty="0"/>
              <a:t>, A., 2014. Resources created for building New Zealand </a:t>
            </a:r>
            <a:r>
              <a:rPr lang="en-US" sz="1200" i="1" dirty="0" err="1"/>
              <a:t>english</a:t>
            </a:r>
            <a:r>
              <a:rPr lang="en-US" sz="1200" i="1" dirty="0"/>
              <a:t> voices. In Proc. 15th </a:t>
            </a:r>
            <a:r>
              <a:rPr lang="en-US" sz="1200" i="1" dirty="0" err="1"/>
              <a:t>Australas</a:t>
            </a:r>
            <a:r>
              <a:rPr lang="en-US" sz="1200" i="1" dirty="0"/>
              <a:t>. Int. Conf. Speech Science and Technology (pp. 92-95).</a:t>
            </a:r>
            <a:endParaRPr lang="ml-IN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DD98F-1617-44A2-9846-5C98B495B830}"/>
              </a:ext>
            </a:extLst>
          </p:cNvPr>
          <p:cNvSpPr txBox="1"/>
          <p:nvPr/>
        </p:nvSpPr>
        <p:spPr>
          <a:xfrm>
            <a:off x="5001081" y="4831007"/>
            <a:ext cx="72771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Frequency distribution of phones for the Mansfield Corpus (% y axis) in New Zealand English. Image from *.</a:t>
            </a:r>
            <a:endParaRPr lang="ml-IN" sz="1200" dirty="0"/>
          </a:p>
        </p:txBody>
      </p:sp>
    </p:spTree>
    <p:extLst>
      <p:ext uri="{BB962C8B-B14F-4D97-AF65-F5344CB8AC3E}">
        <p14:creationId xmlns:p14="http://schemas.microsoft.com/office/powerpoint/2010/main" val="14299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0386" y="3672458"/>
            <a:ext cx="480618" cy="480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 extraction</a:t>
            </a:r>
          </a:p>
          <a:p>
            <a:endParaRPr lang="ml-IN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E6B8E1-1A7E-4270-8BB1-146F137E52E3}"/>
              </a:ext>
            </a:extLst>
          </p:cNvPr>
          <p:cNvSpPr/>
          <p:nvPr/>
        </p:nvSpPr>
        <p:spPr>
          <a:xfrm>
            <a:off x="5933875" y="2400866"/>
            <a:ext cx="5786445" cy="4100095"/>
          </a:xfrm>
          <a:custGeom>
            <a:avLst/>
            <a:gdLst>
              <a:gd name="connsiteX0" fmla="*/ 1374409 w 5786445"/>
              <a:gd name="connsiteY0" fmla="*/ 951684 h 4100095"/>
              <a:gd name="connsiteX1" fmla="*/ 284518 w 5786445"/>
              <a:gd name="connsiteY1" fmla="*/ 1566424 h 4100095"/>
              <a:gd name="connsiteX2" fmla="*/ 1374409 w 5786445"/>
              <a:gd name="connsiteY2" fmla="*/ 2181164 h 4100095"/>
              <a:gd name="connsiteX3" fmla="*/ 2464300 w 5786445"/>
              <a:gd name="connsiteY3" fmla="*/ 1566424 h 4100095"/>
              <a:gd name="connsiteX4" fmla="*/ 1374409 w 5786445"/>
              <a:gd name="connsiteY4" fmla="*/ 951684 h 4100095"/>
              <a:gd name="connsiteX5" fmla="*/ 0 w 5786445"/>
              <a:gd name="connsiteY5" fmla="*/ 0 h 4100095"/>
              <a:gd name="connsiteX6" fmla="*/ 5786445 w 5786445"/>
              <a:gd name="connsiteY6" fmla="*/ 0 h 4100095"/>
              <a:gd name="connsiteX7" fmla="*/ 5786445 w 5786445"/>
              <a:gd name="connsiteY7" fmla="*/ 4100095 h 4100095"/>
              <a:gd name="connsiteX8" fmla="*/ 0 w 5786445"/>
              <a:gd name="connsiteY8" fmla="*/ 4100095 h 410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5" h="4100095">
                <a:moveTo>
                  <a:pt x="1374409" y="951684"/>
                </a:moveTo>
                <a:cubicBezTo>
                  <a:pt x="772479" y="951684"/>
                  <a:pt x="284518" y="1226912"/>
                  <a:pt x="284518" y="1566424"/>
                </a:cubicBezTo>
                <a:cubicBezTo>
                  <a:pt x="284518" y="1905936"/>
                  <a:pt x="772479" y="2181164"/>
                  <a:pt x="1374409" y="2181164"/>
                </a:cubicBezTo>
                <a:cubicBezTo>
                  <a:pt x="1976339" y="2181164"/>
                  <a:pt x="2464300" y="1905936"/>
                  <a:pt x="2464300" y="1566424"/>
                </a:cubicBezTo>
                <a:cubicBezTo>
                  <a:pt x="2464300" y="1226912"/>
                  <a:pt x="1976339" y="951684"/>
                  <a:pt x="1374409" y="951684"/>
                </a:cubicBezTo>
                <a:close/>
                <a:moveTo>
                  <a:pt x="0" y="0"/>
                </a:moveTo>
                <a:lnTo>
                  <a:pt x="5786445" y="0"/>
                </a:lnTo>
                <a:lnTo>
                  <a:pt x="5786445" y="4100095"/>
                </a:lnTo>
                <a:lnTo>
                  <a:pt x="0" y="4100095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94988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 extraction</a:t>
            </a:r>
          </a:p>
          <a:p>
            <a:endParaRPr lang="ml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18893-0473-47A4-A2AD-2DB0050567C4}"/>
              </a:ext>
            </a:extLst>
          </p:cNvPr>
          <p:cNvSpPr txBox="1"/>
          <p:nvPr/>
        </p:nvSpPr>
        <p:spPr>
          <a:xfrm>
            <a:off x="5670923" y="3865526"/>
            <a:ext cx="60960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Example: Abbreviation expansion, numeral expansion</a:t>
            </a:r>
          </a:p>
          <a:p>
            <a:r>
              <a:rPr lang="en-US" dirty="0"/>
              <a:t>Example sentence:</a:t>
            </a:r>
          </a:p>
          <a:p>
            <a:r>
              <a:rPr lang="en-US" i="1" dirty="0"/>
              <a:t>I will meet Sam at 9 pm near Symonds </a:t>
            </a:r>
            <a:r>
              <a:rPr lang="en-US" i="1" dirty="0" err="1"/>
              <a:t>st.</a:t>
            </a:r>
            <a:endParaRPr lang="en-US" i="1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After text normalization:</a:t>
            </a:r>
          </a:p>
          <a:p>
            <a:r>
              <a:rPr lang="en-US" i="1" dirty="0"/>
              <a:t> I will meet Sam at nine pm near Symonds street.</a:t>
            </a:r>
          </a:p>
        </p:txBody>
      </p:sp>
    </p:spTree>
    <p:extLst>
      <p:ext uri="{BB962C8B-B14F-4D97-AF65-F5344CB8AC3E}">
        <p14:creationId xmlns:p14="http://schemas.microsoft.com/office/powerpoint/2010/main" val="423818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 extraction</a:t>
            </a:r>
          </a:p>
          <a:p>
            <a:endParaRPr lang="ml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7B412-0FB2-4750-BB44-DDFE3B01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705" y="3336809"/>
            <a:ext cx="2867025" cy="14954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CFDA6-1E6D-4399-8156-546306BFF613}"/>
              </a:ext>
            </a:extLst>
          </p:cNvPr>
          <p:cNvSpPr txBox="1"/>
          <p:nvPr/>
        </p:nvSpPr>
        <p:spPr>
          <a:xfrm>
            <a:off x="5700819" y="4906076"/>
            <a:ext cx="6072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Figure: Pronunciation dictionary for New Zealand English using SAMPA phonetic symbols.</a:t>
            </a:r>
            <a:endParaRPr lang="ml-IN" sz="1200" dirty="0"/>
          </a:p>
        </p:txBody>
      </p:sp>
    </p:spTree>
    <p:extLst>
      <p:ext uri="{BB962C8B-B14F-4D97-AF65-F5344CB8AC3E}">
        <p14:creationId xmlns:p14="http://schemas.microsoft.com/office/powerpoint/2010/main" val="1098038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 extraction</a:t>
            </a:r>
          </a:p>
          <a:p>
            <a:endParaRPr lang="ml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CFDA6-1E6D-4399-8156-546306BFF613}"/>
              </a:ext>
            </a:extLst>
          </p:cNvPr>
          <p:cNvSpPr txBox="1"/>
          <p:nvPr/>
        </p:nvSpPr>
        <p:spPr>
          <a:xfrm>
            <a:off x="5359074" y="3622221"/>
            <a:ext cx="6278744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/>
              <a:t>Grapheme-to-phoneme (G2P) conversion is a task of converting letters (grapheme sequence) to their pronunciations (phoneme sequence). </a:t>
            </a:r>
          </a:p>
          <a:p>
            <a:endParaRPr lang="en-US" sz="1600" i="1" dirty="0"/>
          </a:p>
          <a:p>
            <a:r>
              <a:rPr lang="en-US" sz="1600" i="1" dirty="0"/>
              <a:t>For example: </a:t>
            </a:r>
          </a:p>
          <a:p>
            <a:r>
              <a:rPr lang="en-US" sz="1600" i="1" dirty="0">
                <a:solidFill>
                  <a:schemeClr val="accent2"/>
                </a:solidFill>
              </a:rPr>
              <a:t>I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rgbClr val="0070C0"/>
                </a:solidFill>
              </a:rPr>
              <a:t>will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chemeClr val="accent2"/>
                </a:solidFill>
              </a:rPr>
              <a:t>meet </a:t>
            </a:r>
            <a:r>
              <a:rPr lang="en-US" sz="1600" i="1" dirty="0">
                <a:solidFill>
                  <a:srgbClr val="0070C0"/>
                </a:solidFill>
              </a:rPr>
              <a:t>Sam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chemeClr val="accent2"/>
                </a:solidFill>
              </a:rPr>
              <a:t>at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rgbClr val="0070C0"/>
                </a:solidFill>
              </a:rPr>
              <a:t>nine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chemeClr val="accent2"/>
                </a:solidFill>
              </a:rPr>
              <a:t>pm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rgbClr val="0070C0"/>
                </a:solidFill>
              </a:rPr>
              <a:t>near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chemeClr val="accent2"/>
                </a:solidFill>
              </a:rPr>
              <a:t>Symonds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rgbClr val="0070C0"/>
                </a:solidFill>
              </a:rPr>
              <a:t>street</a:t>
            </a:r>
            <a:r>
              <a:rPr lang="en-US" sz="1600" i="1" dirty="0"/>
              <a:t>.</a:t>
            </a:r>
          </a:p>
          <a:p>
            <a:endParaRPr lang="en-US" sz="1600" i="1" dirty="0"/>
          </a:p>
          <a:p>
            <a:r>
              <a:rPr lang="en-US" sz="1600" i="1" dirty="0">
                <a:solidFill>
                  <a:srgbClr val="00B050"/>
                </a:solidFill>
              </a:rPr>
              <a:t>After G2P – using SAMPA symbols:</a:t>
            </a:r>
          </a:p>
          <a:p>
            <a:r>
              <a:rPr lang="pt-BR" sz="1600" i="1" dirty="0">
                <a:solidFill>
                  <a:schemeClr val="accent2"/>
                </a:solidFill>
              </a:rPr>
              <a:t>aI </a:t>
            </a:r>
            <a:r>
              <a:rPr lang="pt-BR" sz="1600" i="1" dirty="0">
                <a:solidFill>
                  <a:srgbClr val="00B050"/>
                </a:solidFill>
              </a:rPr>
              <a:t>   </a:t>
            </a:r>
            <a:r>
              <a:rPr lang="pt-BR" sz="1600" i="1" dirty="0">
                <a:solidFill>
                  <a:srgbClr val="0070C0"/>
                </a:solidFill>
              </a:rPr>
              <a:t>w I l    </a:t>
            </a:r>
            <a:r>
              <a:rPr lang="pt-BR" sz="1600" i="1" dirty="0">
                <a:solidFill>
                  <a:schemeClr val="accent2"/>
                </a:solidFill>
              </a:rPr>
              <a:t>m i: t    </a:t>
            </a:r>
            <a:r>
              <a:rPr lang="pt-BR" sz="1600" i="1" dirty="0">
                <a:solidFill>
                  <a:srgbClr val="0070C0"/>
                </a:solidFill>
              </a:rPr>
              <a:t>s { m    </a:t>
            </a:r>
            <a:r>
              <a:rPr lang="pt-BR" sz="1600" i="1" dirty="0">
                <a:solidFill>
                  <a:schemeClr val="accent2"/>
                </a:solidFill>
              </a:rPr>
              <a:t>{ t     </a:t>
            </a:r>
            <a:r>
              <a:rPr lang="pt-BR" sz="1600" i="1" dirty="0">
                <a:solidFill>
                  <a:srgbClr val="0070C0"/>
                </a:solidFill>
              </a:rPr>
              <a:t>n aI n</a:t>
            </a:r>
            <a:r>
              <a:rPr lang="pt-BR" sz="1600" i="1" dirty="0">
                <a:solidFill>
                  <a:srgbClr val="00B050"/>
                </a:solidFill>
              </a:rPr>
              <a:t>     </a:t>
            </a:r>
            <a:r>
              <a:rPr lang="pt-BR" sz="1600" i="1" dirty="0">
                <a:solidFill>
                  <a:schemeClr val="accent2"/>
                </a:solidFill>
              </a:rPr>
              <a:t>p m    </a:t>
            </a:r>
            <a:r>
              <a:rPr lang="pt-BR" sz="1600" i="1" dirty="0">
                <a:solidFill>
                  <a:srgbClr val="0070C0"/>
                </a:solidFill>
              </a:rPr>
              <a:t>n I@    </a:t>
            </a:r>
            <a:r>
              <a:rPr lang="pt-BR" sz="1600" i="1" dirty="0">
                <a:solidFill>
                  <a:schemeClr val="accent2"/>
                </a:solidFill>
              </a:rPr>
              <a:t>s I m @ n d z    </a:t>
            </a:r>
            <a:r>
              <a:rPr lang="pt-BR" sz="1600" i="1" dirty="0">
                <a:solidFill>
                  <a:srgbClr val="0070C0"/>
                </a:solidFill>
              </a:rPr>
              <a:t>s t r i: t </a:t>
            </a:r>
            <a:endParaRPr lang="ml-IN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Linguistic feature extraction</a:t>
            </a:r>
          </a:p>
          <a:p>
            <a:endParaRPr lang="ml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CFDA6-1E6D-4399-8156-546306BFF613}"/>
              </a:ext>
            </a:extLst>
          </p:cNvPr>
          <p:cNvSpPr txBox="1"/>
          <p:nvPr/>
        </p:nvSpPr>
        <p:spPr>
          <a:xfrm>
            <a:off x="4922983" y="3429000"/>
            <a:ext cx="7265968" cy="3293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For every phone, a set of linguistic features (like 150-300 features) are extracted:</a:t>
            </a:r>
          </a:p>
          <a:p>
            <a:endParaRPr lang="en-US" sz="1600" dirty="0"/>
          </a:p>
          <a:p>
            <a:r>
              <a:rPr lang="en-US" sz="1600" i="1" dirty="0">
                <a:solidFill>
                  <a:srgbClr val="0070C0"/>
                </a:solidFill>
              </a:rPr>
              <a:t>For example: </a:t>
            </a:r>
          </a:p>
          <a:p>
            <a:r>
              <a:rPr lang="pt-BR" sz="1600" i="1" dirty="0">
                <a:solidFill>
                  <a:schemeClr val="accent2"/>
                </a:solidFill>
              </a:rPr>
              <a:t>aI </a:t>
            </a:r>
            <a:r>
              <a:rPr lang="pt-BR" sz="1600" i="1" dirty="0">
                <a:solidFill>
                  <a:srgbClr val="00B050"/>
                </a:solidFill>
              </a:rPr>
              <a:t>   </a:t>
            </a:r>
            <a:r>
              <a:rPr lang="pt-BR" sz="1600" i="1" dirty="0">
                <a:solidFill>
                  <a:srgbClr val="0070C0"/>
                </a:solidFill>
              </a:rPr>
              <a:t>w</a:t>
            </a:r>
            <a:r>
              <a:rPr lang="pt-BR" sz="1600" i="1" dirty="0">
                <a:solidFill>
                  <a:srgbClr val="0070C0"/>
                </a:solidFill>
                <a:highlight>
                  <a:srgbClr val="FFFF00"/>
                </a:highlight>
              </a:rPr>
              <a:t> I </a:t>
            </a:r>
            <a:r>
              <a:rPr lang="pt-BR" sz="1600" i="1" dirty="0">
                <a:solidFill>
                  <a:srgbClr val="0070C0"/>
                </a:solidFill>
              </a:rPr>
              <a:t>l    </a:t>
            </a:r>
            <a:r>
              <a:rPr lang="pt-BR" sz="1600" i="1" dirty="0">
                <a:solidFill>
                  <a:schemeClr val="accent2"/>
                </a:solidFill>
              </a:rPr>
              <a:t>m i: t    </a:t>
            </a:r>
            <a:r>
              <a:rPr lang="pt-BR" sz="1600" i="1" dirty="0">
                <a:solidFill>
                  <a:srgbClr val="0070C0"/>
                </a:solidFill>
              </a:rPr>
              <a:t>s { m    </a:t>
            </a:r>
            <a:r>
              <a:rPr lang="pt-BR" sz="1600" i="1" dirty="0">
                <a:solidFill>
                  <a:schemeClr val="accent2"/>
                </a:solidFill>
              </a:rPr>
              <a:t>{ t     </a:t>
            </a:r>
            <a:r>
              <a:rPr lang="pt-BR" sz="1600" i="1" dirty="0">
                <a:solidFill>
                  <a:srgbClr val="0070C0"/>
                </a:solidFill>
              </a:rPr>
              <a:t>n aI n</a:t>
            </a:r>
            <a:r>
              <a:rPr lang="pt-BR" sz="1600" i="1" dirty="0">
                <a:solidFill>
                  <a:srgbClr val="00B050"/>
                </a:solidFill>
              </a:rPr>
              <a:t>     </a:t>
            </a:r>
            <a:r>
              <a:rPr lang="pt-BR" sz="1600" i="1" dirty="0">
                <a:solidFill>
                  <a:schemeClr val="accent2"/>
                </a:solidFill>
              </a:rPr>
              <a:t>p m    </a:t>
            </a:r>
            <a:r>
              <a:rPr lang="pt-BR" sz="1600" i="1" dirty="0">
                <a:solidFill>
                  <a:srgbClr val="0070C0"/>
                </a:solidFill>
              </a:rPr>
              <a:t>n I@    </a:t>
            </a:r>
            <a:r>
              <a:rPr lang="pt-BR" sz="1600" i="1" dirty="0">
                <a:solidFill>
                  <a:schemeClr val="accent2"/>
                </a:solidFill>
              </a:rPr>
              <a:t>s I m @ n d z    </a:t>
            </a:r>
            <a:r>
              <a:rPr lang="pt-BR" sz="1600" i="1" dirty="0">
                <a:solidFill>
                  <a:srgbClr val="0070C0"/>
                </a:solidFill>
              </a:rPr>
              <a:t>s t r i: t </a:t>
            </a:r>
            <a:endParaRPr lang="ml-IN" sz="1600" i="1" dirty="0">
              <a:solidFill>
                <a:srgbClr val="0070C0"/>
              </a:solidFill>
            </a:endParaRPr>
          </a:p>
          <a:p>
            <a:r>
              <a:rPr lang="en-US" sz="1600" i="1" dirty="0">
                <a:solidFill>
                  <a:srgbClr val="0070C0"/>
                </a:solidFill>
              </a:rPr>
              <a:t>                               Consider </a:t>
            </a:r>
            <a:r>
              <a:rPr lang="en-US" sz="1600" i="1" dirty="0">
                <a:solidFill>
                  <a:srgbClr val="0070C0"/>
                </a:solidFill>
                <a:highlight>
                  <a:srgbClr val="FFFF00"/>
                </a:highlight>
              </a:rPr>
              <a:t>I</a:t>
            </a:r>
            <a:r>
              <a:rPr lang="en-US" sz="1600" i="1" dirty="0">
                <a:solidFill>
                  <a:srgbClr val="0070C0"/>
                </a:solidFill>
              </a:rPr>
              <a:t> alone:</a:t>
            </a:r>
          </a:p>
          <a:p>
            <a:r>
              <a:rPr lang="en-US" sz="1600" dirty="0"/>
              <a:t>Phone: </a:t>
            </a:r>
            <a:r>
              <a:rPr lang="en-US" sz="1600" i="1" dirty="0">
                <a:solidFill>
                  <a:srgbClr val="0070C0"/>
                </a:solidFill>
              </a:rPr>
              <a:t>I</a:t>
            </a:r>
          </a:p>
          <a:p>
            <a:r>
              <a:rPr lang="en-US" sz="1600" dirty="0"/>
              <a:t>No. of words from beginning: </a:t>
            </a:r>
            <a:r>
              <a:rPr lang="en-US" sz="1600" i="1" dirty="0">
                <a:solidFill>
                  <a:srgbClr val="0070C0"/>
                </a:solidFill>
              </a:rPr>
              <a:t>2</a:t>
            </a:r>
          </a:p>
          <a:p>
            <a:r>
              <a:rPr lang="en-US" sz="1600" dirty="0"/>
              <a:t>No. of words from end: </a:t>
            </a:r>
            <a:r>
              <a:rPr lang="en-US" sz="1600" i="1" dirty="0">
                <a:solidFill>
                  <a:srgbClr val="0070C0"/>
                </a:solidFill>
              </a:rPr>
              <a:t>9</a:t>
            </a:r>
          </a:p>
          <a:p>
            <a:r>
              <a:rPr lang="en-US" sz="1600" dirty="0"/>
              <a:t>Total number of words: </a:t>
            </a:r>
            <a:r>
              <a:rPr lang="en-US" sz="1600" i="1" dirty="0">
                <a:solidFill>
                  <a:srgbClr val="0070C0"/>
                </a:solidFill>
              </a:rPr>
              <a:t>10</a:t>
            </a:r>
          </a:p>
          <a:p>
            <a:r>
              <a:rPr lang="en-US" sz="1600" dirty="0"/>
              <a:t>No. of phones from beginning: </a:t>
            </a:r>
            <a:r>
              <a:rPr lang="en-US" sz="1600" i="1" dirty="0">
                <a:solidFill>
                  <a:srgbClr val="0070C0"/>
                </a:solidFill>
              </a:rPr>
              <a:t>2</a:t>
            </a:r>
          </a:p>
          <a:p>
            <a:r>
              <a:rPr lang="en-US" sz="1600" dirty="0"/>
              <a:t>No. of phones from end: </a:t>
            </a:r>
            <a:r>
              <a:rPr lang="en-US" sz="1600" i="1" dirty="0">
                <a:solidFill>
                  <a:srgbClr val="0070C0"/>
                </a:solidFill>
              </a:rPr>
              <a:t>29</a:t>
            </a:r>
          </a:p>
          <a:p>
            <a:r>
              <a:rPr lang="en-US" sz="1600" dirty="0"/>
              <a:t>etc.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So, linguistic feature array of </a:t>
            </a:r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 will look like: </a:t>
            </a:r>
            <a:r>
              <a:rPr lang="en-US" sz="1600" i="1" dirty="0">
                <a:solidFill>
                  <a:srgbClr val="0070C0"/>
                </a:solidFill>
              </a:rPr>
              <a:t>[I, 2, 9, 10, 2, 29]</a:t>
            </a:r>
            <a:endParaRPr lang="ml-IN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28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Linguistic feature extraction</a:t>
            </a:r>
          </a:p>
          <a:p>
            <a:endParaRPr lang="ml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CFDA6-1E6D-4399-8156-546306BFF613}"/>
              </a:ext>
            </a:extLst>
          </p:cNvPr>
          <p:cNvSpPr txBox="1"/>
          <p:nvPr/>
        </p:nvSpPr>
        <p:spPr>
          <a:xfrm>
            <a:off x="4922983" y="3429000"/>
            <a:ext cx="726596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What is obtained after this step looks like this:</a:t>
            </a:r>
            <a:endParaRPr lang="ml-IN" sz="1600" i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6359-2EF0-4099-B5B3-973B0933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983" y="3914230"/>
            <a:ext cx="4632325" cy="29437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8417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63180-6355-4028-B115-C93C037C72D8}"/>
              </a:ext>
            </a:extLst>
          </p:cNvPr>
          <p:cNvSpPr txBox="1"/>
          <p:nvPr/>
        </p:nvSpPr>
        <p:spPr>
          <a:xfrm>
            <a:off x="375563" y="2855774"/>
            <a:ext cx="5295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Text/Linguistic analysis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linguistic features from the text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Preprocessing or text 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pronunciation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Labelling</a:t>
            </a:r>
          </a:p>
          <a:p>
            <a:endParaRPr lang="ml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CFDA6-1E6D-4399-8156-546306BFF613}"/>
              </a:ext>
            </a:extLst>
          </p:cNvPr>
          <p:cNvSpPr txBox="1"/>
          <p:nvPr/>
        </p:nvSpPr>
        <p:spPr>
          <a:xfrm>
            <a:off x="5754256" y="2921169"/>
            <a:ext cx="403744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This is to connect the text and the recording:</a:t>
            </a:r>
            <a:endParaRPr lang="ml-IN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8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5901" y="4258812"/>
            <a:ext cx="480618" cy="48061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8EA72C-BE54-477A-B1CD-BFDD537BA203}"/>
              </a:ext>
            </a:extLst>
          </p:cNvPr>
          <p:cNvSpPr/>
          <p:nvPr/>
        </p:nvSpPr>
        <p:spPr>
          <a:xfrm>
            <a:off x="5933875" y="2420364"/>
            <a:ext cx="5786445" cy="4080597"/>
          </a:xfrm>
          <a:custGeom>
            <a:avLst/>
            <a:gdLst>
              <a:gd name="connsiteX0" fmla="*/ 2743689 w 5786445"/>
              <a:gd name="connsiteY0" fmla="*/ 1636959 h 4080597"/>
              <a:gd name="connsiteX1" fmla="*/ 1538343 w 5786445"/>
              <a:gd name="connsiteY1" fmla="*/ 2276004 h 4080597"/>
              <a:gd name="connsiteX2" fmla="*/ 2743689 w 5786445"/>
              <a:gd name="connsiteY2" fmla="*/ 2915049 h 4080597"/>
              <a:gd name="connsiteX3" fmla="*/ 3949035 w 5786445"/>
              <a:gd name="connsiteY3" fmla="*/ 2276004 h 4080597"/>
              <a:gd name="connsiteX4" fmla="*/ 2743689 w 5786445"/>
              <a:gd name="connsiteY4" fmla="*/ 1636959 h 4080597"/>
              <a:gd name="connsiteX5" fmla="*/ 0 w 5786445"/>
              <a:gd name="connsiteY5" fmla="*/ 0 h 4080597"/>
              <a:gd name="connsiteX6" fmla="*/ 5786445 w 5786445"/>
              <a:gd name="connsiteY6" fmla="*/ 0 h 4080597"/>
              <a:gd name="connsiteX7" fmla="*/ 5786445 w 5786445"/>
              <a:gd name="connsiteY7" fmla="*/ 4080597 h 4080597"/>
              <a:gd name="connsiteX8" fmla="*/ 0 w 5786445"/>
              <a:gd name="connsiteY8" fmla="*/ 4080597 h 40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5" h="4080597">
                <a:moveTo>
                  <a:pt x="2743689" y="1636959"/>
                </a:moveTo>
                <a:cubicBezTo>
                  <a:pt x="2077995" y="1636959"/>
                  <a:pt x="1538343" y="1923069"/>
                  <a:pt x="1538343" y="2276004"/>
                </a:cubicBezTo>
                <a:cubicBezTo>
                  <a:pt x="1538343" y="2628939"/>
                  <a:pt x="2077995" y="2915049"/>
                  <a:pt x="2743689" y="2915049"/>
                </a:cubicBezTo>
                <a:cubicBezTo>
                  <a:pt x="3409383" y="2915049"/>
                  <a:pt x="3949035" y="2628939"/>
                  <a:pt x="3949035" y="2276004"/>
                </a:cubicBezTo>
                <a:cubicBezTo>
                  <a:pt x="3949035" y="1923069"/>
                  <a:pt x="3409383" y="1636959"/>
                  <a:pt x="2743689" y="1636959"/>
                </a:cubicBezTo>
                <a:close/>
                <a:moveTo>
                  <a:pt x="0" y="0"/>
                </a:moveTo>
                <a:lnTo>
                  <a:pt x="5786445" y="0"/>
                </a:lnTo>
                <a:lnTo>
                  <a:pt x="5786445" y="4080597"/>
                </a:lnTo>
                <a:lnTo>
                  <a:pt x="0" y="4080597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930E53-F6EB-4207-8B60-92BE57910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210" y="3565837"/>
            <a:ext cx="3010939" cy="1995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AEA8D0-0493-4C2B-AB40-6820797C902E}"/>
              </a:ext>
            </a:extLst>
          </p:cNvPr>
          <p:cNvSpPr txBox="1"/>
          <p:nvPr/>
        </p:nvSpPr>
        <p:spPr>
          <a:xfrm>
            <a:off x="346331" y="3721149"/>
            <a:ext cx="155204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Based on linguistic features</a:t>
            </a:r>
            <a:endParaRPr lang="ml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7ED3B-FE46-4B21-B030-4AF129E1E52C}"/>
              </a:ext>
            </a:extLst>
          </p:cNvPr>
          <p:cNvSpPr txBox="1"/>
          <p:nvPr/>
        </p:nvSpPr>
        <p:spPr>
          <a:xfrm>
            <a:off x="346331" y="4915060"/>
            <a:ext cx="147388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Generating acoustic features</a:t>
            </a:r>
            <a:endParaRPr lang="ml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AF372-F066-4F33-B305-8F567D11BD90}"/>
              </a:ext>
            </a:extLst>
          </p:cNvPr>
          <p:cNvSpPr txBox="1"/>
          <p:nvPr/>
        </p:nvSpPr>
        <p:spPr>
          <a:xfrm>
            <a:off x="2632094" y="3324374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If the phone is “I”</a:t>
            </a:r>
            <a:endParaRPr lang="ml-IN" sz="12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14C7B8-90B9-4901-959F-B956A8B50AEE}"/>
              </a:ext>
            </a:extLst>
          </p:cNvPr>
          <p:cNvSpPr txBox="1"/>
          <p:nvPr/>
        </p:nvSpPr>
        <p:spPr>
          <a:xfrm>
            <a:off x="3667109" y="3745600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phones &gt; 10 and &lt; 5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E3A6E-E693-479A-99B2-01D8E436CDA5}"/>
              </a:ext>
            </a:extLst>
          </p:cNvPr>
          <p:cNvSpPr txBox="1"/>
          <p:nvPr/>
        </p:nvSpPr>
        <p:spPr>
          <a:xfrm>
            <a:off x="1997368" y="3767325"/>
            <a:ext cx="1568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phones &gt; 20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CA9B7-D7F0-4D7D-994C-856C5E2FE6B8}"/>
              </a:ext>
            </a:extLst>
          </p:cNvPr>
          <p:cNvSpPr txBox="1"/>
          <p:nvPr/>
        </p:nvSpPr>
        <p:spPr>
          <a:xfrm>
            <a:off x="4033364" y="4299599"/>
            <a:ext cx="1212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words = 6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870A8-63D3-40ED-A8BA-D9EB3D78D8FC}"/>
              </a:ext>
            </a:extLst>
          </p:cNvPr>
          <p:cNvSpPr txBox="1"/>
          <p:nvPr/>
        </p:nvSpPr>
        <p:spPr>
          <a:xfrm>
            <a:off x="1083275" y="4299599"/>
            <a:ext cx="136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words = 16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6142F-3783-4B15-8CFF-DE7DEA9C5D59}"/>
              </a:ext>
            </a:extLst>
          </p:cNvPr>
          <p:cNvSpPr txBox="1"/>
          <p:nvPr/>
        </p:nvSpPr>
        <p:spPr>
          <a:xfrm>
            <a:off x="309682" y="5645862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70C6C4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70C6C4"/>
                </a:solidFill>
              </a:rPr>
              <a:t>Average pitch = 100 Hz</a:t>
            </a:r>
          </a:p>
          <a:p>
            <a:r>
              <a:rPr lang="en-NZ" sz="1000" dirty="0">
                <a:solidFill>
                  <a:srgbClr val="70C6C4"/>
                </a:solidFill>
              </a:rPr>
              <a:t>Average intensity = 50 dB</a:t>
            </a:r>
          </a:p>
          <a:p>
            <a:r>
              <a:rPr lang="en-NZ" sz="1000" dirty="0">
                <a:solidFill>
                  <a:srgbClr val="70C6C4"/>
                </a:solidFill>
              </a:rPr>
              <a:t>Speech rate = 2 syllables/s</a:t>
            </a:r>
            <a:endParaRPr lang="ml-IN" sz="1000" dirty="0">
              <a:solidFill>
                <a:srgbClr val="70C6C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23281E-1F9E-4793-9BCE-D7A143637524}"/>
              </a:ext>
            </a:extLst>
          </p:cNvPr>
          <p:cNvSpPr txBox="1"/>
          <p:nvPr/>
        </p:nvSpPr>
        <p:spPr>
          <a:xfrm>
            <a:off x="1811997" y="608866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7030A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7030A0"/>
                </a:solidFill>
              </a:rPr>
              <a:t>Average pitch = 200 Hz</a:t>
            </a:r>
          </a:p>
          <a:p>
            <a:r>
              <a:rPr lang="en-NZ" sz="1000" dirty="0">
                <a:solidFill>
                  <a:srgbClr val="7030A0"/>
                </a:solidFill>
              </a:rPr>
              <a:t>Average intensity = 60 dB</a:t>
            </a:r>
          </a:p>
          <a:p>
            <a:r>
              <a:rPr lang="en-NZ" sz="1000" dirty="0">
                <a:solidFill>
                  <a:srgbClr val="7030A0"/>
                </a:solidFill>
              </a:rPr>
              <a:t>Speech rate = 2 syllables/s</a:t>
            </a:r>
            <a:endParaRPr lang="ml-IN" sz="1000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C40A7D-A5F1-49D9-A26C-E5C6EB6CD104}"/>
              </a:ext>
            </a:extLst>
          </p:cNvPr>
          <p:cNvSpPr txBox="1"/>
          <p:nvPr/>
        </p:nvSpPr>
        <p:spPr>
          <a:xfrm>
            <a:off x="4352247" y="5422890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FF000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FF0000"/>
                </a:solidFill>
              </a:rPr>
              <a:t>Average pitch = 100 Hz</a:t>
            </a:r>
          </a:p>
          <a:p>
            <a:r>
              <a:rPr lang="en-NZ" sz="1000" dirty="0">
                <a:solidFill>
                  <a:srgbClr val="FF0000"/>
                </a:solidFill>
              </a:rPr>
              <a:t>Average intensity = 70 dB</a:t>
            </a:r>
          </a:p>
          <a:p>
            <a:r>
              <a:rPr lang="en-NZ" sz="1000" dirty="0">
                <a:solidFill>
                  <a:srgbClr val="FF0000"/>
                </a:solidFill>
              </a:rPr>
              <a:t>Speech rate = 4 syllables/s</a:t>
            </a:r>
            <a:endParaRPr lang="ml-IN" sz="1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D6323-8B72-468E-92E8-BB271F1A3904}"/>
              </a:ext>
            </a:extLst>
          </p:cNvPr>
          <p:cNvSpPr txBox="1"/>
          <p:nvPr/>
        </p:nvSpPr>
        <p:spPr>
          <a:xfrm>
            <a:off x="2719727" y="5436167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9D139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9D1390"/>
                </a:solidFill>
              </a:rPr>
              <a:t>Average pitch = 150 Hz</a:t>
            </a:r>
          </a:p>
          <a:p>
            <a:r>
              <a:rPr lang="en-NZ" sz="1000" dirty="0">
                <a:solidFill>
                  <a:srgbClr val="9D1390"/>
                </a:solidFill>
              </a:rPr>
              <a:t>Average intensity = 40 dB</a:t>
            </a:r>
          </a:p>
          <a:p>
            <a:r>
              <a:rPr lang="en-NZ" sz="1000" dirty="0">
                <a:solidFill>
                  <a:srgbClr val="9D1390"/>
                </a:solidFill>
              </a:rPr>
              <a:t>Speech rate = 3 syllables/s</a:t>
            </a:r>
            <a:endParaRPr lang="ml-IN" sz="1000" dirty="0">
              <a:solidFill>
                <a:srgbClr val="9D139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DA0401-6066-43A0-82A9-B337563220FA}"/>
              </a:ext>
            </a:extLst>
          </p:cNvPr>
          <p:cNvCxnSpPr/>
          <p:nvPr/>
        </p:nvCxnSpPr>
        <p:spPr>
          <a:xfrm flipH="1">
            <a:off x="1763746" y="5436167"/>
            <a:ext cx="186129" cy="209695"/>
          </a:xfrm>
          <a:prstGeom prst="straightConnector1">
            <a:avLst/>
          </a:prstGeom>
          <a:ln>
            <a:solidFill>
              <a:srgbClr val="70C6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706AE4-E610-45F2-8E36-7FDF3665A2EC}"/>
              </a:ext>
            </a:extLst>
          </p:cNvPr>
          <p:cNvCxnSpPr>
            <a:cxnSpLocks/>
          </p:cNvCxnSpPr>
          <p:nvPr/>
        </p:nvCxnSpPr>
        <p:spPr>
          <a:xfrm flipH="1">
            <a:off x="2185084" y="5422890"/>
            <a:ext cx="375415" cy="707886"/>
          </a:xfrm>
          <a:prstGeom prst="straightConnector1">
            <a:avLst/>
          </a:prstGeom>
          <a:ln>
            <a:solidFill>
              <a:srgbClr val="4726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99B80F-ADC4-4DE8-BDCB-EDA78C9E6C77}"/>
              </a:ext>
            </a:extLst>
          </p:cNvPr>
          <p:cNvCxnSpPr>
            <a:cxnSpLocks/>
          </p:cNvCxnSpPr>
          <p:nvPr/>
        </p:nvCxnSpPr>
        <p:spPr>
          <a:xfrm>
            <a:off x="3581883" y="5408935"/>
            <a:ext cx="29535" cy="132079"/>
          </a:xfrm>
          <a:prstGeom prst="straightConnector1">
            <a:avLst/>
          </a:prstGeom>
          <a:ln>
            <a:solidFill>
              <a:srgbClr val="9D13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16E555-806C-47FD-8DEC-A4D29BDF77A9}"/>
              </a:ext>
            </a:extLst>
          </p:cNvPr>
          <p:cNvCxnSpPr>
            <a:cxnSpLocks/>
          </p:cNvCxnSpPr>
          <p:nvPr/>
        </p:nvCxnSpPr>
        <p:spPr>
          <a:xfrm>
            <a:off x="4193018" y="5436167"/>
            <a:ext cx="229136" cy="209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96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9393" y="4732284"/>
            <a:ext cx="480618" cy="480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44704-98E1-4BD2-A9AB-78E7D946CDCE}"/>
              </a:ext>
            </a:extLst>
          </p:cNvPr>
          <p:cNvSpPr txBox="1"/>
          <p:nvPr/>
        </p:nvSpPr>
        <p:spPr>
          <a:xfrm>
            <a:off x="157018" y="3537527"/>
            <a:ext cx="6210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a TTS: Input is text ONLY.</a:t>
            </a:r>
          </a:p>
          <a:p>
            <a:r>
              <a:rPr lang="en-US" sz="1600" dirty="0"/>
              <a:t>	For </a:t>
            </a:r>
            <a:r>
              <a:rPr lang="en-US" sz="1600" dirty="0" err="1"/>
              <a:t>eg</a:t>
            </a:r>
            <a:r>
              <a:rPr lang="en-US" sz="1600" dirty="0"/>
              <a:t>: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i="1" dirty="0">
                <a:solidFill>
                  <a:srgbClr val="00B050"/>
                </a:solidFill>
              </a:rPr>
              <a:t>“Welcome to the world of speech synthesis.”</a:t>
            </a:r>
          </a:p>
          <a:p>
            <a:endParaRPr lang="en-US" dirty="0"/>
          </a:p>
          <a:p>
            <a:r>
              <a:rPr lang="en-US" dirty="0"/>
              <a:t>Same steps as before are 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normalization.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 to phoneme</a:t>
            </a:r>
          </a:p>
          <a:p>
            <a:r>
              <a:rPr lang="en-US" dirty="0"/>
              <a:t>      	</a:t>
            </a:r>
            <a:r>
              <a:rPr lang="pl-PL" sz="1600" i="1" dirty="0">
                <a:solidFill>
                  <a:srgbClr val="00B050"/>
                </a:solidFill>
              </a:rPr>
              <a:t>w e l k @ m  t @  D @  w 3: l d  @ v  s p i: t S  s I n T i: s I s</a:t>
            </a:r>
            <a:endParaRPr lang="en-US" sz="1600" i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Linguistic features extracted. </a:t>
            </a:r>
          </a:p>
          <a:p>
            <a:r>
              <a:rPr lang="en-US" sz="1600" i="1" dirty="0">
                <a:solidFill>
                  <a:srgbClr val="00B050"/>
                </a:solidFill>
              </a:rPr>
              <a:t>	E.g. for phone “D” – [D 1 0 11 12 ….]</a:t>
            </a:r>
          </a:p>
          <a:p>
            <a:r>
              <a:rPr lang="pl-PL" dirty="0"/>
              <a:t> </a:t>
            </a:r>
            <a:endParaRPr lang="en-US" dirty="0"/>
          </a:p>
          <a:p>
            <a:endParaRPr lang="en-US" dirty="0"/>
          </a:p>
          <a:p>
            <a:endParaRPr lang="ml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F9F5E4-9649-4865-9653-70DB2243F253}"/>
              </a:ext>
            </a:extLst>
          </p:cNvPr>
          <p:cNvSpPr/>
          <p:nvPr/>
        </p:nvSpPr>
        <p:spPr>
          <a:xfrm>
            <a:off x="5910164" y="2366143"/>
            <a:ext cx="5810156" cy="4134818"/>
          </a:xfrm>
          <a:custGeom>
            <a:avLst/>
            <a:gdLst>
              <a:gd name="connsiteX0" fmla="*/ 1013952 w 5810156"/>
              <a:gd name="connsiteY0" fmla="*/ 2195066 h 4134818"/>
              <a:gd name="connsiteX1" fmla="*/ 105986 w 5810156"/>
              <a:gd name="connsiteY1" fmla="*/ 2762352 h 4134818"/>
              <a:gd name="connsiteX2" fmla="*/ 1013952 w 5810156"/>
              <a:gd name="connsiteY2" fmla="*/ 3329638 h 4134818"/>
              <a:gd name="connsiteX3" fmla="*/ 1921918 w 5810156"/>
              <a:gd name="connsiteY3" fmla="*/ 2762352 h 4134818"/>
              <a:gd name="connsiteX4" fmla="*/ 1013952 w 5810156"/>
              <a:gd name="connsiteY4" fmla="*/ 2195066 h 4134818"/>
              <a:gd name="connsiteX5" fmla="*/ 0 w 5810156"/>
              <a:gd name="connsiteY5" fmla="*/ 0 h 4134818"/>
              <a:gd name="connsiteX6" fmla="*/ 5810156 w 5810156"/>
              <a:gd name="connsiteY6" fmla="*/ 0 h 4134818"/>
              <a:gd name="connsiteX7" fmla="*/ 5810156 w 5810156"/>
              <a:gd name="connsiteY7" fmla="*/ 4134818 h 4134818"/>
              <a:gd name="connsiteX8" fmla="*/ 0 w 5810156"/>
              <a:gd name="connsiteY8" fmla="*/ 4134818 h 413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156" h="4134818">
                <a:moveTo>
                  <a:pt x="1013952" y="2195066"/>
                </a:moveTo>
                <a:cubicBezTo>
                  <a:pt x="512496" y="2195066"/>
                  <a:pt x="105986" y="2449049"/>
                  <a:pt x="105986" y="2762352"/>
                </a:cubicBezTo>
                <a:cubicBezTo>
                  <a:pt x="105986" y="3075655"/>
                  <a:pt x="512496" y="3329638"/>
                  <a:pt x="1013952" y="3329638"/>
                </a:cubicBezTo>
                <a:cubicBezTo>
                  <a:pt x="1515408" y="3329638"/>
                  <a:pt x="1921918" y="3075655"/>
                  <a:pt x="1921918" y="2762352"/>
                </a:cubicBezTo>
                <a:cubicBezTo>
                  <a:pt x="1921918" y="2449049"/>
                  <a:pt x="1515408" y="2195066"/>
                  <a:pt x="1013952" y="2195066"/>
                </a:cubicBezTo>
                <a:close/>
                <a:moveTo>
                  <a:pt x="0" y="0"/>
                </a:moveTo>
                <a:lnTo>
                  <a:pt x="5810156" y="0"/>
                </a:lnTo>
                <a:lnTo>
                  <a:pt x="5810156" y="4134818"/>
                </a:lnTo>
                <a:lnTo>
                  <a:pt x="0" y="4134818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61560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3F926A8A-1AC3-4422-964B-84636803B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6416" y="1537273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79C4EB-D68E-47A8-8534-4A6421084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540" y="1083290"/>
            <a:ext cx="8757380" cy="19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76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synthesis-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8916" y="5422890"/>
            <a:ext cx="480618" cy="480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44704-98E1-4BD2-A9AB-78E7D946CDCE}"/>
              </a:ext>
            </a:extLst>
          </p:cNvPr>
          <p:cNvSpPr txBox="1"/>
          <p:nvPr/>
        </p:nvSpPr>
        <p:spPr>
          <a:xfrm>
            <a:off x="73891" y="2741959"/>
            <a:ext cx="621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</a:rPr>
              <a:t>E.g. for phone “D” – [D 1 0 11 12 ….] </a:t>
            </a:r>
          </a:p>
          <a:p>
            <a:r>
              <a:rPr lang="en-US" dirty="0"/>
              <a:t>We trace back from the model: </a:t>
            </a:r>
            <a:endParaRPr lang="en-US" sz="18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4E952A9-068D-4685-8EFE-7C6BC51F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210" y="3565837"/>
            <a:ext cx="3010939" cy="199555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F1B5B5-128A-48D0-8C0E-1CBAE72B566C}"/>
              </a:ext>
            </a:extLst>
          </p:cNvPr>
          <p:cNvSpPr txBox="1"/>
          <p:nvPr/>
        </p:nvSpPr>
        <p:spPr>
          <a:xfrm>
            <a:off x="346331" y="3721149"/>
            <a:ext cx="155204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Based on linguistic features</a:t>
            </a:r>
            <a:endParaRPr lang="ml-IN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EC4B72-8A7F-4C0D-9E81-9786D651E73A}"/>
              </a:ext>
            </a:extLst>
          </p:cNvPr>
          <p:cNvSpPr txBox="1"/>
          <p:nvPr/>
        </p:nvSpPr>
        <p:spPr>
          <a:xfrm>
            <a:off x="346331" y="4915060"/>
            <a:ext cx="147388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Generating acoustic features</a:t>
            </a:r>
            <a:endParaRPr lang="ml-IN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D47C30-C77F-41A1-87ED-3B57A03EAB67}"/>
              </a:ext>
            </a:extLst>
          </p:cNvPr>
          <p:cNvSpPr txBox="1"/>
          <p:nvPr/>
        </p:nvSpPr>
        <p:spPr>
          <a:xfrm>
            <a:off x="2632094" y="3324374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If the phone is “D”</a:t>
            </a:r>
            <a:endParaRPr lang="ml-IN" sz="12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6B940E-82E2-4A6D-871A-B12ACEC80D82}"/>
              </a:ext>
            </a:extLst>
          </p:cNvPr>
          <p:cNvSpPr txBox="1"/>
          <p:nvPr/>
        </p:nvSpPr>
        <p:spPr>
          <a:xfrm>
            <a:off x="3667109" y="3745600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phones &gt; 10 and &lt; 5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29CABF-2D76-4C90-A823-9A79509835F3}"/>
              </a:ext>
            </a:extLst>
          </p:cNvPr>
          <p:cNvSpPr txBox="1"/>
          <p:nvPr/>
        </p:nvSpPr>
        <p:spPr>
          <a:xfrm>
            <a:off x="1997368" y="3767325"/>
            <a:ext cx="15685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phones &gt; 20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BB4F2A-D417-4D3B-86DC-089158B0721B}"/>
              </a:ext>
            </a:extLst>
          </p:cNvPr>
          <p:cNvSpPr txBox="1"/>
          <p:nvPr/>
        </p:nvSpPr>
        <p:spPr>
          <a:xfrm>
            <a:off x="4033364" y="4299599"/>
            <a:ext cx="1212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words = 6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A598DE-C2F1-4C18-83C5-BDD1F61B38A4}"/>
              </a:ext>
            </a:extLst>
          </p:cNvPr>
          <p:cNvSpPr txBox="1"/>
          <p:nvPr/>
        </p:nvSpPr>
        <p:spPr>
          <a:xfrm>
            <a:off x="1083275" y="4299599"/>
            <a:ext cx="136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No. of words = 16</a:t>
            </a:r>
            <a:endParaRPr lang="ml-IN" sz="1100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9327C1-C8DF-4685-94DB-F5DB581DC026}"/>
              </a:ext>
            </a:extLst>
          </p:cNvPr>
          <p:cNvSpPr txBox="1"/>
          <p:nvPr/>
        </p:nvSpPr>
        <p:spPr>
          <a:xfrm>
            <a:off x="309682" y="5645862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70C6C4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70C6C4"/>
                </a:solidFill>
              </a:rPr>
              <a:t>Average pitch = 100 Hz</a:t>
            </a:r>
          </a:p>
          <a:p>
            <a:r>
              <a:rPr lang="en-NZ" sz="1000" dirty="0">
                <a:solidFill>
                  <a:srgbClr val="70C6C4"/>
                </a:solidFill>
              </a:rPr>
              <a:t>Average intensity = 50 dB</a:t>
            </a:r>
          </a:p>
          <a:p>
            <a:r>
              <a:rPr lang="en-NZ" sz="1000" dirty="0">
                <a:solidFill>
                  <a:srgbClr val="70C6C4"/>
                </a:solidFill>
              </a:rPr>
              <a:t>Speech rate = 2 syllables/s</a:t>
            </a:r>
            <a:endParaRPr lang="ml-IN" sz="1000" dirty="0">
              <a:solidFill>
                <a:srgbClr val="70C6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444AEA-CB83-4A96-A514-06897D111331}"/>
              </a:ext>
            </a:extLst>
          </p:cNvPr>
          <p:cNvSpPr txBox="1"/>
          <p:nvPr/>
        </p:nvSpPr>
        <p:spPr>
          <a:xfrm>
            <a:off x="1811997" y="608866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7030A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7030A0"/>
                </a:solidFill>
              </a:rPr>
              <a:t>Average pitch = 200 Hz</a:t>
            </a:r>
          </a:p>
          <a:p>
            <a:r>
              <a:rPr lang="en-NZ" sz="1000" dirty="0">
                <a:solidFill>
                  <a:srgbClr val="7030A0"/>
                </a:solidFill>
              </a:rPr>
              <a:t>Average intensity = 60 dB</a:t>
            </a:r>
          </a:p>
          <a:p>
            <a:r>
              <a:rPr lang="en-NZ" sz="1000" dirty="0">
                <a:solidFill>
                  <a:srgbClr val="7030A0"/>
                </a:solidFill>
              </a:rPr>
              <a:t>Speech rate = 2 syllables/s</a:t>
            </a:r>
            <a:endParaRPr lang="ml-IN" sz="1000" dirty="0">
              <a:solidFill>
                <a:srgbClr val="7030A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2AF4D2-4BB9-4BBF-BE2C-57D1035DF88E}"/>
              </a:ext>
            </a:extLst>
          </p:cNvPr>
          <p:cNvSpPr txBox="1"/>
          <p:nvPr/>
        </p:nvSpPr>
        <p:spPr>
          <a:xfrm>
            <a:off x="4352247" y="5422890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FF000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FF0000"/>
                </a:solidFill>
              </a:rPr>
              <a:t>Average pitch = 100 Hz</a:t>
            </a:r>
          </a:p>
          <a:p>
            <a:r>
              <a:rPr lang="en-NZ" sz="1000" dirty="0">
                <a:solidFill>
                  <a:srgbClr val="FF0000"/>
                </a:solidFill>
              </a:rPr>
              <a:t>Average intensity = 70 dB</a:t>
            </a:r>
          </a:p>
          <a:p>
            <a:r>
              <a:rPr lang="en-NZ" sz="1000" dirty="0">
                <a:solidFill>
                  <a:srgbClr val="FF0000"/>
                </a:solidFill>
              </a:rPr>
              <a:t>Speech rate = 4 syllables/s</a:t>
            </a:r>
            <a:endParaRPr lang="ml-IN" sz="10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39324E-F3F1-480D-972F-68A988C63693}"/>
              </a:ext>
            </a:extLst>
          </p:cNvPr>
          <p:cNvSpPr txBox="1"/>
          <p:nvPr/>
        </p:nvSpPr>
        <p:spPr>
          <a:xfrm>
            <a:off x="2719727" y="5436167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>
                <a:solidFill>
                  <a:srgbClr val="9D1390"/>
                </a:solidFill>
              </a:rPr>
              <a:t>Acoustic features model:</a:t>
            </a:r>
          </a:p>
          <a:p>
            <a:r>
              <a:rPr lang="en-NZ" sz="1000" dirty="0">
                <a:solidFill>
                  <a:srgbClr val="9D1390"/>
                </a:solidFill>
              </a:rPr>
              <a:t>Average pitch = 150 Hz</a:t>
            </a:r>
          </a:p>
          <a:p>
            <a:r>
              <a:rPr lang="en-NZ" sz="1000" dirty="0">
                <a:solidFill>
                  <a:srgbClr val="9D1390"/>
                </a:solidFill>
              </a:rPr>
              <a:t>Average intensity = 40 dB</a:t>
            </a:r>
          </a:p>
          <a:p>
            <a:r>
              <a:rPr lang="en-NZ" sz="1000" dirty="0">
                <a:solidFill>
                  <a:srgbClr val="9D1390"/>
                </a:solidFill>
              </a:rPr>
              <a:t>Speech rate = 3 syllables/s</a:t>
            </a:r>
            <a:endParaRPr lang="ml-IN" sz="1000" dirty="0">
              <a:solidFill>
                <a:srgbClr val="9D139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86D251E-8E52-4256-AD22-0B2EBD8D3FC6}"/>
              </a:ext>
            </a:extLst>
          </p:cNvPr>
          <p:cNvCxnSpPr/>
          <p:nvPr/>
        </p:nvCxnSpPr>
        <p:spPr>
          <a:xfrm flipH="1">
            <a:off x="1763746" y="5436167"/>
            <a:ext cx="186129" cy="209695"/>
          </a:xfrm>
          <a:prstGeom prst="straightConnector1">
            <a:avLst/>
          </a:prstGeom>
          <a:ln>
            <a:solidFill>
              <a:srgbClr val="70C6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F958E51-13CB-4BD6-8476-1DC4FE6CF3ED}"/>
              </a:ext>
            </a:extLst>
          </p:cNvPr>
          <p:cNvCxnSpPr>
            <a:cxnSpLocks/>
          </p:cNvCxnSpPr>
          <p:nvPr/>
        </p:nvCxnSpPr>
        <p:spPr>
          <a:xfrm flipH="1">
            <a:off x="2185084" y="5422890"/>
            <a:ext cx="375415" cy="707886"/>
          </a:xfrm>
          <a:prstGeom prst="straightConnector1">
            <a:avLst/>
          </a:prstGeom>
          <a:ln>
            <a:solidFill>
              <a:srgbClr val="4726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932E04-455D-424E-99C1-C49E8E5C3E1B}"/>
              </a:ext>
            </a:extLst>
          </p:cNvPr>
          <p:cNvCxnSpPr>
            <a:cxnSpLocks/>
          </p:cNvCxnSpPr>
          <p:nvPr/>
        </p:nvCxnSpPr>
        <p:spPr>
          <a:xfrm>
            <a:off x="3581883" y="5408935"/>
            <a:ext cx="29535" cy="132079"/>
          </a:xfrm>
          <a:prstGeom prst="straightConnector1">
            <a:avLst/>
          </a:prstGeom>
          <a:ln>
            <a:solidFill>
              <a:srgbClr val="9D13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112FA5-C27F-4DE9-92CA-D7429D5B02E4}"/>
              </a:ext>
            </a:extLst>
          </p:cNvPr>
          <p:cNvCxnSpPr>
            <a:cxnSpLocks/>
          </p:cNvCxnSpPr>
          <p:nvPr/>
        </p:nvCxnSpPr>
        <p:spPr>
          <a:xfrm>
            <a:off x="4193018" y="5436167"/>
            <a:ext cx="229136" cy="209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E622B57-3096-4C5D-A91E-049AAF2C7901}"/>
              </a:ext>
            </a:extLst>
          </p:cNvPr>
          <p:cNvSpPr/>
          <p:nvPr/>
        </p:nvSpPr>
        <p:spPr>
          <a:xfrm>
            <a:off x="5933874" y="2448438"/>
            <a:ext cx="5786445" cy="4113829"/>
          </a:xfrm>
          <a:custGeom>
            <a:avLst/>
            <a:gdLst>
              <a:gd name="connsiteX0" fmla="*/ 0 w 5786445"/>
              <a:gd name="connsiteY0" fmla="*/ 0 h 4113829"/>
              <a:gd name="connsiteX1" fmla="*/ 5786445 w 5786445"/>
              <a:gd name="connsiteY1" fmla="*/ 0 h 4113829"/>
              <a:gd name="connsiteX2" fmla="*/ 5786445 w 5786445"/>
              <a:gd name="connsiteY2" fmla="*/ 4113829 h 4113829"/>
              <a:gd name="connsiteX3" fmla="*/ 2874162 w 5786445"/>
              <a:gd name="connsiteY3" fmla="*/ 4113829 h 4113829"/>
              <a:gd name="connsiteX4" fmla="*/ 4286031 w 5786445"/>
              <a:gd name="connsiteY4" fmla="*/ 3354223 h 4113829"/>
              <a:gd name="connsiteX5" fmla="*/ 2874162 w 5786445"/>
              <a:gd name="connsiteY5" fmla="*/ 2594617 h 4113829"/>
              <a:gd name="connsiteX6" fmla="*/ 1462293 w 5786445"/>
              <a:gd name="connsiteY6" fmla="*/ 3354223 h 4113829"/>
              <a:gd name="connsiteX7" fmla="*/ 2874162 w 5786445"/>
              <a:gd name="connsiteY7" fmla="*/ 4113829 h 4113829"/>
              <a:gd name="connsiteX8" fmla="*/ 0 w 5786445"/>
              <a:gd name="connsiteY8" fmla="*/ 4113829 h 41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5" h="4113829">
                <a:moveTo>
                  <a:pt x="0" y="0"/>
                </a:moveTo>
                <a:lnTo>
                  <a:pt x="5786445" y="0"/>
                </a:lnTo>
                <a:lnTo>
                  <a:pt x="5786445" y="4113829"/>
                </a:lnTo>
                <a:lnTo>
                  <a:pt x="2874162" y="4113829"/>
                </a:lnTo>
                <a:cubicBezTo>
                  <a:pt x="3653916" y="4113829"/>
                  <a:pt x="4286031" y="3773742"/>
                  <a:pt x="4286031" y="3354223"/>
                </a:cubicBezTo>
                <a:cubicBezTo>
                  <a:pt x="4286031" y="2934704"/>
                  <a:pt x="3653916" y="2594617"/>
                  <a:pt x="2874162" y="2594617"/>
                </a:cubicBezTo>
                <a:cubicBezTo>
                  <a:pt x="2094408" y="2594617"/>
                  <a:pt x="1462293" y="2934704"/>
                  <a:pt x="1462293" y="3354223"/>
                </a:cubicBezTo>
                <a:cubicBezTo>
                  <a:pt x="1462293" y="3773742"/>
                  <a:pt x="2094408" y="4113829"/>
                  <a:pt x="2874162" y="4113829"/>
                </a:cubicBezTo>
                <a:lnTo>
                  <a:pt x="0" y="411382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728565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Parametric speech 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D63E3-8C5D-4330-A2ED-29E4CA4D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5" y="2400866"/>
            <a:ext cx="5786445" cy="4181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AA917-DDAF-42E7-914E-5061C8181884}"/>
              </a:ext>
            </a:extLst>
          </p:cNvPr>
          <p:cNvSpPr txBox="1"/>
          <p:nvPr/>
        </p:nvSpPr>
        <p:spPr>
          <a:xfrm>
            <a:off x="7308284" y="6479077"/>
            <a:ext cx="3037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Parametric speech synthesis system</a:t>
            </a:r>
            <a:endParaRPr lang="en-NZ" sz="12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536-998E-4381-8D39-D15048D98D43}"/>
              </a:ext>
            </a:extLst>
          </p:cNvPr>
          <p:cNvSpPr txBox="1"/>
          <p:nvPr/>
        </p:nvSpPr>
        <p:spPr>
          <a:xfrm>
            <a:off x="9713301" y="52843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5BD96-5089-494B-80D3-185AB11F25FB}"/>
              </a:ext>
            </a:extLst>
          </p:cNvPr>
          <p:cNvSpPr txBox="1"/>
          <p:nvPr/>
        </p:nvSpPr>
        <p:spPr>
          <a:xfrm>
            <a:off x="9473875" y="3828791"/>
            <a:ext cx="1744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Hidden Markov Model</a:t>
            </a:r>
            <a:endParaRPr lang="en-NZ" sz="1200" b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F605A-3654-40E2-BA66-DA71BCA94833}"/>
              </a:ext>
            </a:extLst>
          </p:cNvPr>
          <p:cNvSpPr txBox="1"/>
          <p:nvPr/>
        </p:nvSpPr>
        <p:spPr>
          <a:xfrm>
            <a:off x="6885354" y="3745601"/>
            <a:ext cx="102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Text analysis</a:t>
            </a:r>
            <a:endParaRPr lang="ml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77A6A-5197-45A9-87C2-B1B52B7F24FE}"/>
              </a:ext>
            </a:extLst>
          </p:cNvPr>
          <p:cNvSpPr txBox="1"/>
          <p:nvPr/>
        </p:nvSpPr>
        <p:spPr>
          <a:xfrm>
            <a:off x="7601447" y="4003102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Labels</a:t>
            </a:r>
            <a:endParaRPr lang="ml-IN" sz="1200" dirty="0"/>
          </a:p>
        </p:txBody>
      </p:sp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EDAEC84D-0F62-4E73-B968-F6ACFEC5E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0148" y="3665874"/>
            <a:ext cx="480618" cy="480618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0D720DD-5208-4832-8FBA-6507CB9A3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9167" y="2729205"/>
            <a:ext cx="480618" cy="480618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A5D19D43-BA73-4C3A-B874-70A0D57F5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9936" y="4934034"/>
            <a:ext cx="480618" cy="480618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0B6583E1-7C36-44DF-B3FE-853266C85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4462" y="5038336"/>
            <a:ext cx="480618" cy="480618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FC79B3AE-141E-4241-9254-1317ADA34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6506" y="4123250"/>
            <a:ext cx="480618" cy="480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EFC4F4-A722-4192-9B81-B7FF8732F009}"/>
              </a:ext>
            </a:extLst>
          </p:cNvPr>
          <p:cNvSpPr txBox="1"/>
          <p:nvPr/>
        </p:nvSpPr>
        <p:spPr>
          <a:xfrm>
            <a:off x="471680" y="3199611"/>
            <a:ext cx="4765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This approach maps </a:t>
            </a:r>
            <a:r>
              <a:rPr lang="en-US" i="1" dirty="0">
                <a:solidFill>
                  <a:schemeClr val="accent2"/>
                </a:solidFill>
              </a:rPr>
              <a:t>linguistic features </a:t>
            </a:r>
            <a:r>
              <a:rPr lang="en-US" i="1" dirty="0"/>
              <a:t>into probability densities of speech parameters with various decision trees.</a:t>
            </a:r>
            <a:endParaRPr lang="ml-IN" i="1" dirty="0"/>
          </a:p>
        </p:txBody>
      </p:sp>
    </p:spTree>
    <p:extLst>
      <p:ext uri="{BB962C8B-B14F-4D97-AF65-F5344CB8AC3E}">
        <p14:creationId xmlns:p14="http://schemas.microsoft.com/office/powerpoint/2010/main" val="75625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27553-4DED-4B81-A647-EF1964242020}"/>
              </a:ext>
            </a:extLst>
          </p:cNvPr>
          <p:cNvSpPr txBox="1"/>
          <p:nvPr/>
        </p:nvSpPr>
        <p:spPr>
          <a:xfrm>
            <a:off x="350981" y="2969644"/>
            <a:ext cx="11711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Neural Network (NN) : A series of algorithms that endeavors to recognize underlying relationships in a set of data through a process that mimics the way the human brain operates.</a:t>
            </a:r>
            <a:endParaRPr lang="ml-IN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6CA2D-9CA9-4D99-AA9F-AC0D513C54D1}"/>
              </a:ext>
            </a:extLst>
          </p:cNvPr>
          <p:cNvSpPr txBox="1"/>
          <p:nvPr/>
        </p:nvSpPr>
        <p:spPr>
          <a:xfrm>
            <a:off x="350980" y="3812140"/>
            <a:ext cx="11323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Traditional speech synthesis systems:  </a:t>
            </a:r>
            <a:r>
              <a:rPr lang="en-US" dirty="0"/>
              <a:t>Each component is trained independently and rely on extensive domain expertise which are laborious, errors from each component may compound.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End-to-End Speech Synthesis: </a:t>
            </a:r>
            <a:r>
              <a:rPr lang="en-US" dirty="0"/>
              <a:t>Combine all components into a unified framework </a:t>
            </a:r>
            <a:endParaRPr lang="ml-IN" dirty="0"/>
          </a:p>
        </p:txBody>
      </p:sp>
    </p:spTree>
    <p:extLst>
      <p:ext uri="{BB962C8B-B14F-4D97-AF65-F5344CB8AC3E}">
        <p14:creationId xmlns:p14="http://schemas.microsoft.com/office/powerpoint/2010/main" val="3064367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- 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General Approach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32CB1-D23F-4A91-90FF-5654F687129E}"/>
              </a:ext>
            </a:extLst>
          </p:cNvPr>
          <p:cNvSpPr txBox="1"/>
          <p:nvPr/>
        </p:nvSpPr>
        <p:spPr>
          <a:xfrm>
            <a:off x="6244493" y="4490383"/>
            <a:ext cx="2349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2"/>
                </a:solidFill>
              </a:rPr>
              <a:t>Trained via neural networks</a:t>
            </a:r>
            <a:endParaRPr lang="ml-IN" sz="1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4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-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6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–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General approach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1E3E75-679C-4AF8-8646-9AE8DF85C0EF}"/>
              </a:ext>
            </a:extLst>
          </p:cNvPr>
          <p:cNvSpPr txBox="1"/>
          <p:nvPr/>
        </p:nvSpPr>
        <p:spPr>
          <a:xfrm>
            <a:off x="962234" y="4675049"/>
            <a:ext cx="4867565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Speech database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Corresponding recording (wav file)</a:t>
            </a:r>
          </a:p>
          <a:p>
            <a:endParaRPr lang="en-US" sz="1400" dirty="0"/>
          </a:p>
          <a:p>
            <a:r>
              <a:rPr lang="en-US" sz="1400" dirty="0"/>
              <a:t>Should have: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Good sentence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Choose text that is not copyrighted or prepare text yourself.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coverage of all phones in the language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358B8F-82A1-43C7-BE19-47C2B4492A9C}"/>
              </a:ext>
            </a:extLst>
          </p:cNvPr>
          <p:cNvSpPr/>
          <p:nvPr/>
        </p:nvSpPr>
        <p:spPr>
          <a:xfrm>
            <a:off x="429846" y="2773479"/>
            <a:ext cx="7721600" cy="1819275"/>
          </a:xfrm>
          <a:custGeom>
            <a:avLst/>
            <a:gdLst>
              <a:gd name="connsiteX0" fmla="*/ 2434493 w 7721600"/>
              <a:gd name="connsiteY0" fmla="*/ 120203 h 1819275"/>
              <a:gd name="connsiteX1" fmla="*/ 1242646 w 7721600"/>
              <a:gd name="connsiteY1" fmla="*/ 826173 h 1819275"/>
              <a:gd name="connsiteX2" fmla="*/ 2434493 w 7721600"/>
              <a:gd name="connsiteY2" fmla="*/ 1532143 h 1819275"/>
              <a:gd name="connsiteX3" fmla="*/ 3626340 w 7721600"/>
              <a:gd name="connsiteY3" fmla="*/ 826173 h 1819275"/>
              <a:gd name="connsiteX4" fmla="*/ 2434493 w 7721600"/>
              <a:gd name="connsiteY4" fmla="*/ 120203 h 1819275"/>
              <a:gd name="connsiteX5" fmla="*/ 0 w 7721600"/>
              <a:gd name="connsiteY5" fmla="*/ 0 h 1819275"/>
              <a:gd name="connsiteX6" fmla="*/ 7721600 w 7721600"/>
              <a:gd name="connsiteY6" fmla="*/ 0 h 1819275"/>
              <a:gd name="connsiteX7" fmla="*/ 7721600 w 7721600"/>
              <a:gd name="connsiteY7" fmla="*/ 1819275 h 1819275"/>
              <a:gd name="connsiteX8" fmla="*/ 0 w 7721600"/>
              <a:gd name="connsiteY8" fmla="*/ 1819275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21600" h="1819275">
                <a:moveTo>
                  <a:pt x="2434493" y="120203"/>
                </a:moveTo>
                <a:cubicBezTo>
                  <a:pt x="1776254" y="120203"/>
                  <a:pt x="1242646" y="436277"/>
                  <a:pt x="1242646" y="826173"/>
                </a:cubicBezTo>
                <a:cubicBezTo>
                  <a:pt x="1242646" y="1216069"/>
                  <a:pt x="1776254" y="1532143"/>
                  <a:pt x="2434493" y="1532143"/>
                </a:cubicBezTo>
                <a:cubicBezTo>
                  <a:pt x="3092732" y="1532143"/>
                  <a:pt x="3626340" y="1216069"/>
                  <a:pt x="3626340" y="826173"/>
                </a:cubicBezTo>
                <a:cubicBezTo>
                  <a:pt x="3626340" y="436277"/>
                  <a:pt x="3092732" y="120203"/>
                  <a:pt x="2434493" y="120203"/>
                </a:cubicBezTo>
                <a:close/>
                <a:moveTo>
                  <a:pt x="0" y="0"/>
                </a:moveTo>
                <a:lnTo>
                  <a:pt x="7721600" y="0"/>
                </a:lnTo>
                <a:lnTo>
                  <a:pt x="7721600" y="1819275"/>
                </a:lnTo>
                <a:lnTo>
                  <a:pt x="0" y="1819275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F0C2FA49-06F1-40BF-99AB-304ECD03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312" y="3029189"/>
            <a:ext cx="480618" cy="4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70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–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General approach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F0C2FA49-06F1-40BF-99AB-304ECD03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634" y="3548832"/>
            <a:ext cx="480618" cy="48061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F2C606-A660-4EDF-AB10-A16100809649}"/>
              </a:ext>
            </a:extLst>
          </p:cNvPr>
          <p:cNvSpPr/>
          <p:nvPr/>
        </p:nvSpPr>
        <p:spPr>
          <a:xfrm>
            <a:off x="322706" y="2773479"/>
            <a:ext cx="7740639" cy="1819275"/>
          </a:xfrm>
          <a:custGeom>
            <a:avLst/>
            <a:gdLst>
              <a:gd name="connsiteX0" fmla="*/ 4347103 w 7740639"/>
              <a:gd name="connsiteY0" fmla="*/ 82295 h 1819275"/>
              <a:gd name="connsiteX1" fmla="*/ 3187112 w 7740639"/>
              <a:gd name="connsiteY1" fmla="*/ 871136 h 1819275"/>
              <a:gd name="connsiteX2" fmla="*/ 4347103 w 7740639"/>
              <a:gd name="connsiteY2" fmla="*/ 1659977 h 1819275"/>
              <a:gd name="connsiteX3" fmla="*/ 5507094 w 7740639"/>
              <a:gd name="connsiteY3" fmla="*/ 871136 h 1819275"/>
              <a:gd name="connsiteX4" fmla="*/ 4347103 w 7740639"/>
              <a:gd name="connsiteY4" fmla="*/ 82295 h 1819275"/>
              <a:gd name="connsiteX5" fmla="*/ 0 w 7740639"/>
              <a:gd name="connsiteY5" fmla="*/ 0 h 1819275"/>
              <a:gd name="connsiteX6" fmla="*/ 7740639 w 7740639"/>
              <a:gd name="connsiteY6" fmla="*/ 0 h 1819275"/>
              <a:gd name="connsiteX7" fmla="*/ 7740639 w 7740639"/>
              <a:gd name="connsiteY7" fmla="*/ 1819275 h 1819275"/>
              <a:gd name="connsiteX8" fmla="*/ 0 w 7740639"/>
              <a:gd name="connsiteY8" fmla="*/ 1819275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40639" h="1819275">
                <a:moveTo>
                  <a:pt x="4347103" y="82295"/>
                </a:moveTo>
                <a:cubicBezTo>
                  <a:pt x="3706458" y="82295"/>
                  <a:pt x="3187112" y="435471"/>
                  <a:pt x="3187112" y="871136"/>
                </a:cubicBezTo>
                <a:cubicBezTo>
                  <a:pt x="3187112" y="1306801"/>
                  <a:pt x="3706458" y="1659977"/>
                  <a:pt x="4347103" y="1659977"/>
                </a:cubicBezTo>
                <a:cubicBezTo>
                  <a:pt x="4987748" y="1659977"/>
                  <a:pt x="5507094" y="1306801"/>
                  <a:pt x="5507094" y="871136"/>
                </a:cubicBezTo>
                <a:cubicBezTo>
                  <a:pt x="5507094" y="435471"/>
                  <a:pt x="4987748" y="82295"/>
                  <a:pt x="4347103" y="82295"/>
                </a:cubicBezTo>
                <a:close/>
                <a:moveTo>
                  <a:pt x="0" y="0"/>
                </a:moveTo>
                <a:lnTo>
                  <a:pt x="7740639" y="0"/>
                </a:lnTo>
                <a:lnTo>
                  <a:pt x="7740639" y="1819275"/>
                </a:lnTo>
                <a:lnTo>
                  <a:pt x="0" y="1819275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48C92-7339-4C76-AC7A-DD60555C4EE8}"/>
              </a:ext>
            </a:extLst>
          </p:cNvPr>
          <p:cNvSpPr txBox="1"/>
          <p:nvPr/>
        </p:nvSpPr>
        <p:spPr>
          <a:xfrm>
            <a:off x="2428959" y="4854458"/>
            <a:ext cx="447984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Example: Abbreviation expansion, numeral expansion</a:t>
            </a:r>
          </a:p>
          <a:p>
            <a:r>
              <a:rPr lang="en-US" sz="1400" dirty="0"/>
              <a:t>Example sentence:</a:t>
            </a:r>
          </a:p>
          <a:p>
            <a:r>
              <a:rPr lang="en-US" sz="1400" i="1" dirty="0"/>
              <a:t>I will meet Sam at 9 pm near Symonds </a:t>
            </a:r>
            <a:r>
              <a:rPr lang="en-US" sz="1400" i="1" dirty="0" err="1"/>
              <a:t>st.</a:t>
            </a:r>
            <a:endParaRPr lang="en-US" sz="1400" i="1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B050"/>
                </a:solidFill>
              </a:rPr>
              <a:t>After text normalization:</a:t>
            </a:r>
          </a:p>
          <a:p>
            <a:r>
              <a:rPr lang="en-US" sz="1400" i="1" dirty="0"/>
              <a:t> I will meet Sam at nine pm near Symonds street.</a:t>
            </a:r>
          </a:p>
        </p:txBody>
      </p:sp>
    </p:spTree>
    <p:extLst>
      <p:ext uri="{BB962C8B-B14F-4D97-AF65-F5344CB8AC3E}">
        <p14:creationId xmlns:p14="http://schemas.microsoft.com/office/powerpoint/2010/main" val="3007984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– 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General approach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0062CB-1189-4CA7-A577-D977A92C56A1}"/>
              </a:ext>
            </a:extLst>
          </p:cNvPr>
          <p:cNvSpPr/>
          <p:nvPr/>
        </p:nvSpPr>
        <p:spPr>
          <a:xfrm>
            <a:off x="322706" y="2773479"/>
            <a:ext cx="8387185" cy="1901570"/>
          </a:xfrm>
          <a:custGeom>
            <a:avLst/>
            <a:gdLst>
              <a:gd name="connsiteX0" fmla="*/ 0 w 8387185"/>
              <a:gd name="connsiteY0" fmla="*/ 0 h 1901570"/>
              <a:gd name="connsiteX1" fmla="*/ 5833331 w 8387185"/>
              <a:gd name="connsiteY1" fmla="*/ 0 h 1901570"/>
              <a:gd name="connsiteX2" fmla="*/ 5080567 w 8387185"/>
              <a:gd name="connsiteY2" fmla="*/ 539043 h 1901570"/>
              <a:gd name="connsiteX3" fmla="*/ 5833331 w 8387185"/>
              <a:gd name="connsiteY3" fmla="*/ 1078086 h 1901570"/>
              <a:gd name="connsiteX4" fmla="*/ 6586095 w 8387185"/>
              <a:gd name="connsiteY4" fmla="*/ 539043 h 1901570"/>
              <a:gd name="connsiteX5" fmla="*/ 5833331 w 8387185"/>
              <a:gd name="connsiteY5" fmla="*/ 0 h 1901570"/>
              <a:gd name="connsiteX6" fmla="*/ 8387185 w 8387185"/>
              <a:gd name="connsiteY6" fmla="*/ 0 h 1901570"/>
              <a:gd name="connsiteX7" fmla="*/ 8387185 w 8387185"/>
              <a:gd name="connsiteY7" fmla="*/ 1901570 h 1901570"/>
              <a:gd name="connsiteX8" fmla="*/ 0 w 8387185"/>
              <a:gd name="connsiteY8" fmla="*/ 1901570 h 190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7185" h="1901570">
                <a:moveTo>
                  <a:pt x="0" y="0"/>
                </a:moveTo>
                <a:lnTo>
                  <a:pt x="5833331" y="0"/>
                </a:lnTo>
                <a:cubicBezTo>
                  <a:pt x="5417591" y="0"/>
                  <a:pt x="5080567" y="241338"/>
                  <a:pt x="5080567" y="539043"/>
                </a:cubicBezTo>
                <a:cubicBezTo>
                  <a:pt x="5080567" y="836748"/>
                  <a:pt x="5417591" y="1078086"/>
                  <a:pt x="5833331" y="1078086"/>
                </a:cubicBezTo>
                <a:cubicBezTo>
                  <a:pt x="6249071" y="1078086"/>
                  <a:pt x="6586095" y="836748"/>
                  <a:pt x="6586095" y="539043"/>
                </a:cubicBezTo>
                <a:cubicBezTo>
                  <a:pt x="6586095" y="241338"/>
                  <a:pt x="6249071" y="0"/>
                  <a:pt x="5833331" y="0"/>
                </a:cubicBezTo>
                <a:lnTo>
                  <a:pt x="8387185" y="0"/>
                </a:lnTo>
                <a:lnTo>
                  <a:pt x="8387185" y="1901570"/>
                </a:lnTo>
                <a:lnTo>
                  <a:pt x="0" y="190157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F0C2FA49-06F1-40BF-99AB-304ECD03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8435" y="2773479"/>
            <a:ext cx="480618" cy="480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0AFB7-AC6C-48F2-B57E-BCE638AAA64C}"/>
              </a:ext>
            </a:extLst>
          </p:cNvPr>
          <p:cNvSpPr txBox="1"/>
          <p:nvPr/>
        </p:nvSpPr>
        <p:spPr>
          <a:xfrm>
            <a:off x="2955103" y="5033883"/>
            <a:ext cx="5366861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Grapheme-to-phoneme (G2P) conversion is a task of converting letters (grapheme sequence) to their pronunciations (phoneme sequence). </a:t>
            </a:r>
          </a:p>
          <a:p>
            <a:endParaRPr lang="en-US" sz="1200" i="1" dirty="0"/>
          </a:p>
          <a:p>
            <a:r>
              <a:rPr lang="en-US" sz="1200" i="1" dirty="0"/>
              <a:t>For example: </a:t>
            </a:r>
          </a:p>
          <a:p>
            <a:r>
              <a:rPr lang="en-US" sz="1200" i="1" dirty="0">
                <a:solidFill>
                  <a:schemeClr val="accent2"/>
                </a:solidFill>
              </a:rPr>
              <a:t>I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rgbClr val="0070C0"/>
                </a:solidFill>
              </a:rPr>
              <a:t>will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chemeClr val="accent2"/>
                </a:solidFill>
              </a:rPr>
              <a:t>meet </a:t>
            </a:r>
            <a:r>
              <a:rPr lang="en-US" sz="1200" i="1" dirty="0">
                <a:solidFill>
                  <a:srgbClr val="0070C0"/>
                </a:solidFill>
              </a:rPr>
              <a:t>Sam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chemeClr val="accent2"/>
                </a:solidFill>
              </a:rPr>
              <a:t>at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rgbClr val="0070C0"/>
                </a:solidFill>
              </a:rPr>
              <a:t>nine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chemeClr val="accent2"/>
                </a:solidFill>
              </a:rPr>
              <a:t>pm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rgbClr val="0070C0"/>
                </a:solidFill>
              </a:rPr>
              <a:t>near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chemeClr val="accent2"/>
                </a:solidFill>
              </a:rPr>
              <a:t>Symonds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rgbClr val="0070C0"/>
                </a:solidFill>
              </a:rPr>
              <a:t>street</a:t>
            </a:r>
            <a:r>
              <a:rPr lang="en-US" sz="1200" i="1" dirty="0"/>
              <a:t>.</a:t>
            </a:r>
          </a:p>
          <a:p>
            <a:endParaRPr lang="en-US" sz="1200" i="1" dirty="0"/>
          </a:p>
          <a:p>
            <a:r>
              <a:rPr lang="en-US" sz="1200" i="1" dirty="0">
                <a:solidFill>
                  <a:srgbClr val="00B050"/>
                </a:solidFill>
              </a:rPr>
              <a:t>After G2P – using SAMPA symbols:</a:t>
            </a:r>
          </a:p>
          <a:p>
            <a:r>
              <a:rPr lang="pt-BR" sz="1200" i="1" dirty="0">
                <a:solidFill>
                  <a:schemeClr val="accent2"/>
                </a:solidFill>
              </a:rPr>
              <a:t>aI </a:t>
            </a:r>
            <a:r>
              <a:rPr lang="pt-BR" sz="1200" i="1" dirty="0">
                <a:solidFill>
                  <a:srgbClr val="00B050"/>
                </a:solidFill>
              </a:rPr>
              <a:t>   </a:t>
            </a:r>
            <a:r>
              <a:rPr lang="pt-BR" sz="1200" i="1" dirty="0">
                <a:solidFill>
                  <a:srgbClr val="0070C0"/>
                </a:solidFill>
              </a:rPr>
              <a:t>w I l    </a:t>
            </a:r>
            <a:r>
              <a:rPr lang="pt-BR" sz="1200" i="1" dirty="0">
                <a:solidFill>
                  <a:schemeClr val="accent2"/>
                </a:solidFill>
              </a:rPr>
              <a:t>m i: t    </a:t>
            </a:r>
            <a:r>
              <a:rPr lang="pt-BR" sz="1200" i="1" dirty="0">
                <a:solidFill>
                  <a:srgbClr val="0070C0"/>
                </a:solidFill>
              </a:rPr>
              <a:t>s { m    </a:t>
            </a:r>
            <a:r>
              <a:rPr lang="pt-BR" sz="1200" i="1" dirty="0">
                <a:solidFill>
                  <a:schemeClr val="accent2"/>
                </a:solidFill>
              </a:rPr>
              <a:t>{ t     </a:t>
            </a:r>
            <a:r>
              <a:rPr lang="pt-BR" sz="1200" i="1" dirty="0">
                <a:solidFill>
                  <a:srgbClr val="0070C0"/>
                </a:solidFill>
              </a:rPr>
              <a:t>n aI n</a:t>
            </a:r>
            <a:r>
              <a:rPr lang="pt-BR" sz="1200" i="1" dirty="0">
                <a:solidFill>
                  <a:srgbClr val="00B050"/>
                </a:solidFill>
              </a:rPr>
              <a:t>     </a:t>
            </a:r>
            <a:r>
              <a:rPr lang="pt-BR" sz="1200" i="1" dirty="0">
                <a:solidFill>
                  <a:schemeClr val="accent2"/>
                </a:solidFill>
              </a:rPr>
              <a:t>p m    </a:t>
            </a:r>
            <a:r>
              <a:rPr lang="pt-BR" sz="1200" i="1" dirty="0">
                <a:solidFill>
                  <a:srgbClr val="0070C0"/>
                </a:solidFill>
              </a:rPr>
              <a:t>n I@    </a:t>
            </a:r>
            <a:r>
              <a:rPr lang="pt-BR" sz="1200" i="1" dirty="0">
                <a:solidFill>
                  <a:schemeClr val="accent2"/>
                </a:solidFill>
              </a:rPr>
              <a:t>s I m @ n d z    </a:t>
            </a:r>
            <a:r>
              <a:rPr lang="pt-BR" sz="1200" i="1" dirty="0">
                <a:solidFill>
                  <a:srgbClr val="0070C0"/>
                </a:solidFill>
              </a:rPr>
              <a:t>s t r i: t </a:t>
            </a:r>
            <a:endParaRPr lang="ml-IN" sz="12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0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-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40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-</a:t>
            </a:r>
            <a:r>
              <a:rPr lang="en-US" sz="2000" i="1" dirty="0">
                <a:solidFill>
                  <a:schemeClr val="bg1"/>
                </a:solidFill>
                <a:highlight>
                  <a:srgbClr val="0000FF"/>
                </a:highlight>
              </a:rPr>
              <a:t>How is linguistics involved?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F97A72-FD08-4BCB-AE69-3751DF7C6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06" y="2855774"/>
            <a:ext cx="7610475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51ACA-69C4-4200-B984-D36F14C1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06" y="4757344"/>
            <a:ext cx="9618403" cy="1993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AFE3D-EB47-4646-83A1-AD3A6350B046}"/>
              </a:ext>
            </a:extLst>
          </p:cNvPr>
          <p:cNvSpPr txBox="1"/>
          <p:nvPr/>
        </p:nvSpPr>
        <p:spPr>
          <a:xfrm>
            <a:off x="1079943" y="639730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00B050"/>
                </a:solidFill>
              </a:rPr>
              <a:t>“Welcome to the world of speech synthesis.”</a:t>
            </a:r>
            <a:endParaRPr lang="ml-I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311D8-FB25-4CC4-AAB3-EC730DDF137F}"/>
              </a:ext>
            </a:extLst>
          </p:cNvPr>
          <p:cNvSpPr txBox="1"/>
          <p:nvPr/>
        </p:nvSpPr>
        <p:spPr>
          <a:xfrm>
            <a:off x="4341091" y="644322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i="1" dirty="0">
                <a:solidFill>
                  <a:srgbClr val="00B050"/>
                </a:solidFill>
              </a:rPr>
              <a:t>w e l k @ m  t @  D @  w 3: l d  @ v  s p i: t S  s I n T i: s I s</a:t>
            </a:r>
            <a:endParaRPr lang="ml-IN" sz="1100" dirty="0"/>
          </a:p>
        </p:txBody>
      </p:sp>
      <p:pic>
        <p:nvPicPr>
          <p:cNvPr id="8" name="process">
            <a:hlinkClick r:id="" action="ppaction://media"/>
            <a:extLst>
              <a:ext uri="{FF2B5EF4-FFF2-40B4-BE49-F238E27FC236}">
                <a16:creationId xmlns:a16="http://schemas.microsoft.com/office/drawing/2014/main" id="{72785407-BCBB-45F2-9296-FCDFCF6F4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7909" y="55508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7F4A-1713-46A3-ADF1-CFF5867D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9A670F-5AB2-4C1A-9826-035D91BD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1" y="1690689"/>
            <a:ext cx="6172200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94FDF-10B6-42E1-82DA-E6118C727BE1}"/>
              </a:ext>
            </a:extLst>
          </p:cNvPr>
          <p:cNvSpPr txBox="1"/>
          <p:nvPr/>
        </p:nvSpPr>
        <p:spPr>
          <a:xfrm>
            <a:off x="3990976" y="5167312"/>
            <a:ext cx="35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Vocal folds while breathing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17BB2-0D0C-4AEF-BD6E-1AD29B62B360}"/>
              </a:ext>
            </a:extLst>
          </p:cNvPr>
          <p:cNvSpPr txBox="1"/>
          <p:nvPr/>
        </p:nvSpPr>
        <p:spPr>
          <a:xfrm>
            <a:off x="714377" y="5715000"/>
            <a:ext cx="835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When we exhale </a:t>
            </a:r>
            <a:r>
              <a:rPr lang="en-US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high pressure air 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comes out through the gap in the vocal folds.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ED34D-F935-4DAB-B808-0D371E096F94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309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2B898-C25A-432B-90FE-B29ADEA1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9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Speech synthesis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8F16-B7DE-4624-B488-77F8249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12110"/>
            <a:ext cx="10506456" cy="6540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FF"/>
                </a:highlight>
              </a:rPr>
              <a:t>Deep Learning based synthesis </a:t>
            </a:r>
            <a:endParaRPr lang="en-US" sz="2000" i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05D48-E0EA-47CB-B184-B49775F93FC6}"/>
              </a:ext>
            </a:extLst>
          </p:cNvPr>
          <p:cNvSpPr txBox="1"/>
          <p:nvPr/>
        </p:nvSpPr>
        <p:spPr>
          <a:xfrm>
            <a:off x="1413164" y="3429000"/>
            <a:ext cx="5527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Deep neural networks are heavily data reliant.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More the speech data available, the better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Wavenet</a:t>
            </a:r>
            <a:r>
              <a:rPr lang="en-US" i="1" dirty="0"/>
              <a:t>, </a:t>
            </a:r>
            <a:r>
              <a:rPr lang="en-US" i="1" dirty="0" err="1"/>
              <a:t>Tacotron</a:t>
            </a:r>
            <a:r>
              <a:rPr lang="en-US" i="1" dirty="0"/>
              <a:t>, </a:t>
            </a:r>
            <a:r>
              <a:rPr lang="en-US" i="1" dirty="0" err="1"/>
              <a:t>FastSpeech</a:t>
            </a:r>
            <a:r>
              <a:rPr lang="en-US" i="1" dirty="0"/>
              <a:t> are examples.</a:t>
            </a:r>
            <a:endParaRPr lang="ml-IN" i="1" dirty="0"/>
          </a:p>
        </p:txBody>
      </p:sp>
    </p:spTree>
    <p:extLst>
      <p:ext uri="{BB962C8B-B14F-4D97-AF65-F5344CB8AC3E}">
        <p14:creationId xmlns:p14="http://schemas.microsoft.com/office/powerpoint/2010/main" val="962275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59927-C64F-4D75-9D83-A6DCDFF2C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891" y="4678971"/>
            <a:ext cx="7591633" cy="15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7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40" y="1417539"/>
            <a:ext cx="6875819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6" y="2659405"/>
            <a:ext cx="4355595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7F2FC-9A90-4B54-B4B6-E3CA412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8" r="6144"/>
          <a:stretch/>
        </p:blipFill>
        <p:spPr>
          <a:xfrm>
            <a:off x="4038599" y="12"/>
            <a:ext cx="8160027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6" y="1201312"/>
            <a:ext cx="4808303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2F125D-FA6F-4DC5-B6D5-06B15AE8D5A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04174" y="386092"/>
            <a:ext cx="3935500" cy="3531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Synthesised</a:t>
            </a:r>
            <a:r>
              <a:rPr lang="en-US" sz="4000" dirty="0">
                <a:solidFill>
                  <a:srgbClr val="FFFFFF"/>
                </a:solidFill>
              </a:rPr>
              <a:t> speech and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BEAC8-D9D5-4891-B3DB-52DE09748950}"/>
              </a:ext>
            </a:extLst>
          </p:cNvPr>
          <p:cNvSpPr txBox="1"/>
          <p:nvPr/>
        </p:nvSpPr>
        <p:spPr>
          <a:xfrm>
            <a:off x="5219701" y="231731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FF7C-EE99-4A12-8AEB-7ECD4B9F5EFD}"/>
              </a:ext>
            </a:extLst>
          </p:cNvPr>
          <p:cNvSpPr txBox="1"/>
          <p:nvPr/>
        </p:nvSpPr>
        <p:spPr>
          <a:xfrm>
            <a:off x="6969104" y="81914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ta-IN">
                <a:solidFill>
                  <a:prstClr val="black"/>
                </a:solidFill>
                <a:latin typeface="Cambria"/>
                <a:sym typeface="Arial"/>
              </a:rPr>
              <a:t>வணக்கம்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80E2D-03BF-4E5C-9260-8F1E044A1812}"/>
              </a:ext>
            </a:extLst>
          </p:cNvPr>
          <p:cNvSpPr txBox="1"/>
          <p:nvPr/>
        </p:nvSpPr>
        <p:spPr>
          <a:xfrm>
            <a:off x="7715250" y="3275111"/>
            <a:ext cx="218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ml-IN" sz="2800" dirty="0">
                <a:solidFill>
                  <a:prstClr val="black"/>
                </a:solidFill>
                <a:latin typeface="Cambria"/>
                <a:sym typeface="Arial"/>
              </a:rPr>
              <a:t>നമസ്കാരം</a:t>
            </a:r>
            <a:endParaRPr lang="en-NZ" sz="28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FB888-EA99-43CD-AF07-A8A477F19E76}"/>
              </a:ext>
            </a:extLst>
          </p:cNvPr>
          <p:cNvSpPr/>
          <p:nvPr/>
        </p:nvSpPr>
        <p:spPr>
          <a:xfrm>
            <a:off x="9399384" y="1479089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नमस्कार</a:t>
            </a:r>
          </a:p>
        </p:txBody>
      </p:sp>
    </p:spTree>
    <p:extLst>
      <p:ext uri="{BB962C8B-B14F-4D97-AF65-F5344CB8AC3E}">
        <p14:creationId xmlns:p14="http://schemas.microsoft.com/office/powerpoint/2010/main" val="3139201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40" y="1417539"/>
            <a:ext cx="6875819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6" y="2659405"/>
            <a:ext cx="4355595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7F2FC-9A90-4B54-B4B6-E3CA412ED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8" r="6144"/>
          <a:stretch/>
        </p:blipFill>
        <p:spPr>
          <a:xfrm>
            <a:off x="4038599" y="12"/>
            <a:ext cx="8160027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6" y="1201312"/>
            <a:ext cx="4808303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2F125D-FA6F-4DC5-B6D5-06B15AE8D5A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16927" y="266929"/>
            <a:ext cx="3052293" cy="3531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Synthesised</a:t>
            </a:r>
            <a:r>
              <a:rPr lang="en-US" sz="4000" dirty="0">
                <a:solidFill>
                  <a:srgbClr val="FFFFFF"/>
                </a:solidFill>
              </a:rPr>
              <a:t> speech and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BEAC8-D9D5-4891-B3DB-52DE09748950}"/>
              </a:ext>
            </a:extLst>
          </p:cNvPr>
          <p:cNvSpPr txBox="1"/>
          <p:nvPr/>
        </p:nvSpPr>
        <p:spPr>
          <a:xfrm>
            <a:off x="5219701" y="231731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FF7C-EE99-4A12-8AEB-7ECD4B9F5EFD}"/>
              </a:ext>
            </a:extLst>
          </p:cNvPr>
          <p:cNvSpPr txBox="1"/>
          <p:nvPr/>
        </p:nvSpPr>
        <p:spPr>
          <a:xfrm>
            <a:off x="6969104" y="78841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ta-IN">
                <a:solidFill>
                  <a:prstClr val="black"/>
                </a:solidFill>
                <a:latin typeface="Cambria"/>
                <a:sym typeface="Arial"/>
              </a:rPr>
              <a:t>வணக்கம்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80E2D-03BF-4E5C-9260-8F1E044A1812}"/>
              </a:ext>
            </a:extLst>
          </p:cNvPr>
          <p:cNvSpPr txBox="1"/>
          <p:nvPr/>
        </p:nvSpPr>
        <p:spPr>
          <a:xfrm>
            <a:off x="7715250" y="3275111"/>
            <a:ext cx="218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ml-IN" sz="2800" dirty="0">
                <a:solidFill>
                  <a:prstClr val="black"/>
                </a:solidFill>
                <a:latin typeface="Cambria"/>
                <a:sym typeface="Arial"/>
              </a:rPr>
              <a:t>നമസ്കാരം</a:t>
            </a:r>
            <a:endParaRPr lang="en-NZ" sz="28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FB888-EA99-43CD-AF07-A8A477F19E76}"/>
              </a:ext>
            </a:extLst>
          </p:cNvPr>
          <p:cNvSpPr/>
          <p:nvPr/>
        </p:nvSpPr>
        <p:spPr>
          <a:xfrm>
            <a:off x="9399384" y="1479089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नमस्कार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B3017-5864-4087-832B-1F1C99D88983}"/>
              </a:ext>
            </a:extLst>
          </p:cNvPr>
          <p:cNvSpPr txBox="1"/>
          <p:nvPr/>
        </p:nvSpPr>
        <p:spPr>
          <a:xfrm>
            <a:off x="63537" y="2109222"/>
            <a:ext cx="3909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Speech technology development is concentrated on only a few languages.</a:t>
            </a:r>
          </a:p>
          <a:p>
            <a:pPr defTabSz="914377"/>
            <a:r>
              <a:rPr lang="en-US" sz="1600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Examples: US English, UK English, Mandarin Chinese, Hindi</a:t>
            </a:r>
            <a:endParaRPr lang="en-NZ" sz="1600" dirty="0">
              <a:solidFill>
                <a:prstClr val="white"/>
              </a:solidFill>
              <a:latin typeface="Cambria"/>
              <a:cs typeface="Arial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7AF9A3-4F49-41BA-8542-AC17D268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1" y="3994677"/>
            <a:ext cx="3662355" cy="1996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16F0F7-C355-4E9F-A6BA-01A96C8318CB}"/>
              </a:ext>
            </a:extLst>
          </p:cNvPr>
          <p:cNvSpPr txBox="1"/>
          <p:nvPr/>
        </p:nvSpPr>
        <p:spPr>
          <a:xfrm>
            <a:off x="129209" y="6065743"/>
            <a:ext cx="363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Other languages – called under-resourced languages</a:t>
            </a:r>
            <a:endParaRPr lang="en-NZ" dirty="0">
              <a:solidFill>
                <a:prstClr val="white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80C5F9-7DC0-420C-893D-E34EEC3F586A}"/>
              </a:ext>
            </a:extLst>
          </p:cNvPr>
          <p:cNvSpPr/>
          <p:nvPr/>
        </p:nvSpPr>
        <p:spPr>
          <a:xfrm>
            <a:off x="63534" y="3094841"/>
            <a:ext cx="3871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1600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A large majority of TTS developments are happening in &lt; 100 languages</a:t>
            </a:r>
            <a:endParaRPr lang="en-NZ" sz="1600" dirty="0">
              <a:solidFill>
                <a:prstClr val="white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99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>
                <a:solidFill>
                  <a:srgbClr val="FFFFFF"/>
                </a:solidFill>
              </a:rPr>
              <a:t>Need for research in speech technology</a:t>
            </a:r>
            <a:endParaRPr lang="en-NZ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60" y="649482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900" dirty="0"/>
              <a:t>Real beneficiaries of the human computer interaction -  vocally or visually challenged.</a:t>
            </a:r>
          </a:p>
          <a:p>
            <a:r>
              <a:rPr lang="en-US" sz="1900" dirty="0"/>
              <a:t>Cultural and linguistic backgrounds are dominating factors in acceptance of speech technology.</a:t>
            </a:r>
          </a:p>
          <a:p>
            <a:r>
              <a:rPr lang="en-US" sz="1900" dirty="0"/>
              <a:t>For people with disabilities, learning a new language to use a TTS will be burdensome.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 quality TTS systems in every language is a requirement.</a:t>
            </a:r>
            <a:endParaRPr lang="en-NZ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808" y="3013163"/>
            <a:ext cx="4482547" cy="39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40" y="1417539"/>
            <a:ext cx="6875819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6" y="2659405"/>
            <a:ext cx="4355595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7F2FC-9A90-4B54-B4B6-E3CA412ED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8" r="6144"/>
          <a:stretch/>
        </p:blipFill>
        <p:spPr>
          <a:xfrm>
            <a:off x="4038599" y="12"/>
            <a:ext cx="8160027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6" y="1201312"/>
            <a:ext cx="4808303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2F125D-FA6F-4DC5-B6D5-06B15AE8D5A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16927" y="266929"/>
            <a:ext cx="3052293" cy="3531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Synthesised</a:t>
            </a:r>
            <a:r>
              <a:rPr lang="en-US" sz="4000" dirty="0">
                <a:solidFill>
                  <a:srgbClr val="FFFFFF"/>
                </a:solidFill>
              </a:rPr>
              <a:t> speech and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BEAC8-D9D5-4891-B3DB-52DE09748950}"/>
              </a:ext>
            </a:extLst>
          </p:cNvPr>
          <p:cNvSpPr txBox="1"/>
          <p:nvPr/>
        </p:nvSpPr>
        <p:spPr>
          <a:xfrm>
            <a:off x="5219701" y="231731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FF7C-EE99-4A12-8AEB-7ECD4B9F5EFD}"/>
              </a:ext>
            </a:extLst>
          </p:cNvPr>
          <p:cNvSpPr txBox="1"/>
          <p:nvPr/>
        </p:nvSpPr>
        <p:spPr>
          <a:xfrm>
            <a:off x="7163754" y="819149"/>
            <a:ext cx="88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Kia ora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80E2D-03BF-4E5C-9260-8F1E044A1812}"/>
              </a:ext>
            </a:extLst>
          </p:cNvPr>
          <p:cNvSpPr txBox="1"/>
          <p:nvPr/>
        </p:nvSpPr>
        <p:spPr>
          <a:xfrm>
            <a:off x="7715250" y="3275111"/>
            <a:ext cx="218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ml-IN" sz="2800" dirty="0">
                <a:solidFill>
                  <a:prstClr val="black"/>
                </a:solidFill>
                <a:latin typeface="Cambria"/>
                <a:sym typeface="Arial"/>
              </a:rPr>
              <a:t>നമസ്കാരം</a:t>
            </a:r>
            <a:endParaRPr lang="en-NZ" sz="28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FB888-EA99-43CD-AF07-A8A477F19E76}"/>
              </a:ext>
            </a:extLst>
          </p:cNvPr>
          <p:cNvSpPr/>
          <p:nvPr/>
        </p:nvSpPr>
        <p:spPr>
          <a:xfrm>
            <a:off x="9399384" y="1479089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NZ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नमस्कार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BB289-C8EF-4C47-90E1-910E32E0F7FE}"/>
              </a:ext>
            </a:extLst>
          </p:cNvPr>
          <p:cNvSpPr txBox="1"/>
          <p:nvPr/>
        </p:nvSpPr>
        <p:spPr>
          <a:xfrm>
            <a:off x="216927" y="2795753"/>
            <a:ext cx="3609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Developed resources for Malayalam.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Developed speech technology for New Zealand English.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Developed resources for </a:t>
            </a:r>
            <a:r>
              <a:rPr lang="en-US" dirty="0" err="1">
                <a:solidFill>
                  <a:prstClr val="white"/>
                </a:solidFill>
                <a:latin typeface="Cambria"/>
                <a:cs typeface="Arial"/>
                <a:sym typeface="Arial"/>
              </a:rPr>
              <a:t>te</a:t>
            </a:r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mbria"/>
                <a:cs typeface="Arial"/>
                <a:sym typeface="Arial"/>
              </a:rPr>
              <a:t>reo</a:t>
            </a:r>
            <a:r>
              <a:rPr lang="en-US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 M</a:t>
            </a:r>
            <a:r>
              <a:rPr lang="en-NZ" dirty="0" err="1">
                <a:solidFill>
                  <a:prstClr val="white"/>
                </a:solidFill>
                <a:latin typeface="Cambria"/>
                <a:cs typeface="Arial"/>
                <a:sym typeface="Arial"/>
              </a:rPr>
              <a:t>āori</a:t>
            </a:r>
            <a:r>
              <a:rPr lang="en-NZ" dirty="0">
                <a:solidFill>
                  <a:prstClr val="white"/>
                </a:solidFill>
                <a:latin typeface="Cambria"/>
                <a:cs typeface="Arial"/>
                <a:sym typeface="Arial"/>
              </a:rPr>
              <a:t>.</a:t>
            </a:r>
            <a:endParaRPr lang="en-US" dirty="0">
              <a:solidFill>
                <a:prstClr val="white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0481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080" y="1212020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Parametric speech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4F11D-E8ED-405F-B3EE-FA983C66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998" y="122767"/>
            <a:ext cx="4574699" cy="3306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3E87FF-DD8B-4CB9-AE7E-F7A60B1AE8FC}"/>
              </a:ext>
            </a:extLst>
          </p:cNvPr>
          <p:cNvSpPr txBox="1"/>
          <p:nvPr/>
        </p:nvSpPr>
        <p:spPr>
          <a:xfrm>
            <a:off x="4922912" y="989848"/>
            <a:ext cx="73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Text analysis</a:t>
            </a:r>
            <a:endParaRPr lang="ml-IN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B0B80-F9F3-4D9E-AA7B-58DB556034F0}"/>
              </a:ext>
            </a:extLst>
          </p:cNvPr>
          <p:cNvSpPr txBox="1"/>
          <p:nvPr/>
        </p:nvSpPr>
        <p:spPr>
          <a:xfrm>
            <a:off x="5326112" y="1385887"/>
            <a:ext cx="65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Labels</a:t>
            </a:r>
            <a:endParaRPr lang="ml-IN" sz="1000" dirty="0"/>
          </a:p>
        </p:txBody>
      </p:sp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2A35AC27-DEFB-4266-A3B4-208FEEEB4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2146" y="1346218"/>
            <a:ext cx="379971" cy="379971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6E21A408-19DB-40A5-87DC-0B3162D7F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3762" y="383851"/>
            <a:ext cx="379971" cy="379971"/>
          </a:xfrm>
          <a:prstGeom prst="rect">
            <a:avLst/>
          </a:prstGeom>
        </p:spPr>
      </p:pic>
      <p:pic>
        <p:nvPicPr>
          <p:cNvPr id="25" name="Graphic 24" descr="Arrow Right with solid fill">
            <a:extLst>
              <a:ext uri="{FF2B5EF4-FFF2-40B4-BE49-F238E27FC236}">
                <a16:creationId xmlns:a16="http://schemas.microsoft.com/office/drawing/2014/main" id="{E3C5E862-01F0-4B67-BB14-79D7577FA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046" y="1922264"/>
            <a:ext cx="379971" cy="379971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644A86B3-1C56-4112-BD2C-45E63B674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2960" y="2424132"/>
            <a:ext cx="379971" cy="379971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6AB13824-F5A7-492E-8CEC-ECE00AB27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6591" y="1684013"/>
            <a:ext cx="379971" cy="37997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62FA8-C816-472D-9AD5-C74BEE64E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0459"/>
              </p:ext>
            </p:extLst>
          </p:nvPr>
        </p:nvGraphicFramePr>
        <p:xfrm>
          <a:off x="4341897" y="3439140"/>
          <a:ext cx="6555347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30">
                  <a:extLst>
                    <a:ext uri="{9D8B030D-6E8A-4147-A177-3AD203B41FA5}">
                      <a16:colId xmlns:a16="http://schemas.microsoft.com/office/drawing/2014/main" val="1212932447"/>
                    </a:ext>
                  </a:extLst>
                </a:gridCol>
                <a:gridCol w="4616517">
                  <a:extLst>
                    <a:ext uri="{9D8B030D-6E8A-4147-A177-3AD203B41FA5}">
                      <a16:colId xmlns:a16="http://schemas.microsoft.com/office/drawing/2014/main" val="149169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Speech database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At least 1000 sentences – 1 hour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Native speaker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Studio recording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Good phonetic coverage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Phonetic dictionary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List of all words in a language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Their phonetic transcription – time consuming and expert task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Specific formats required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Labels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Time consuming task if done manually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35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pre-processing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Automatic tools exist only for well-resourced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analysis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Language-specific features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54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42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080" y="1212020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Parametric speech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4F11D-E8ED-405F-B3EE-FA983C66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998" y="122767"/>
            <a:ext cx="4574699" cy="3306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3E87FF-DD8B-4CB9-AE7E-F7A60B1AE8FC}"/>
              </a:ext>
            </a:extLst>
          </p:cNvPr>
          <p:cNvSpPr txBox="1"/>
          <p:nvPr/>
        </p:nvSpPr>
        <p:spPr>
          <a:xfrm>
            <a:off x="4922912" y="989848"/>
            <a:ext cx="73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Text analysis</a:t>
            </a:r>
            <a:endParaRPr lang="ml-IN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B0B80-F9F3-4D9E-AA7B-58DB556034F0}"/>
              </a:ext>
            </a:extLst>
          </p:cNvPr>
          <p:cNvSpPr txBox="1"/>
          <p:nvPr/>
        </p:nvSpPr>
        <p:spPr>
          <a:xfrm>
            <a:off x="5326112" y="1385887"/>
            <a:ext cx="65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Labels</a:t>
            </a:r>
            <a:endParaRPr lang="ml-IN" sz="1000" dirty="0"/>
          </a:p>
        </p:txBody>
      </p:sp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2A35AC27-DEFB-4266-A3B4-208FEEEB4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2146" y="1346218"/>
            <a:ext cx="379971" cy="379971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6E21A408-19DB-40A5-87DC-0B3162D7F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3762" y="383851"/>
            <a:ext cx="379971" cy="379971"/>
          </a:xfrm>
          <a:prstGeom prst="rect">
            <a:avLst/>
          </a:prstGeom>
        </p:spPr>
      </p:pic>
      <p:pic>
        <p:nvPicPr>
          <p:cNvPr id="25" name="Graphic 24" descr="Arrow Right with solid fill">
            <a:extLst>
              <a:ext uri="{FF2B5EF4-FFF2-40B4-BE49-F238E27FC236}">
                <a16:creationId xmlns:a16="http://schemas.microsoft.com/office/drawing/2014/main" id="{E3C5E862-01F0-4B67-BB14-79D7577FA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8046" y="1922264"/>
            <a:ext cx="379971" cy="379971"/>
          </a:xfrm>
          <a:prstGeom prst="rect">
            <a:avLst/>
          </a:prstGeom>
        </p:spPr>
      </p:pic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644A86B3-1C56-4112-BD2C-45E63B674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2960" y="2424132"/>
            <a:ext cx="379971" cy="379971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6AB13824-F5A7-492E-8CEC-ECE00AB27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6591" y="1684013"/>
            <a:ext cx="379971" cy="37997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62FA8-C816-472D-9AD5-C74BEE64E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06926"/>
              </p:ext>
            </p:extLst>
          </p:nvPr>
        </p:nvGraphicFramePr>
        <p:xfrm>
          <a:off x="4341897" y="3439140"/>
          <a:ext cx="6555347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30">
                  <a:extLst>
                    <a:ext uri="{9D8B030D-6E8A-4147-A177-3AD203B41FA5}">
                      <a16:colId xmlns:a16="http://schemas.microsoft.com/office/drawing/2014/main" val="1212932447"/>
                    </a:ext>
                  </a:extLst>
                </a:gridCol>
                <a:gridCol w="4616517">
                  <a:extLst>
                    <a:ext uri="{9D8B030D-6E8A-4147-A177-3AD203B41FA5}">
                      <a16:colId xmlns:a16="http://schemas.microsoft.com/office/drawing/2014/main" val="149169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Speech database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At least 1000 sentences – 1 hour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Native speaker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Studio recording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Good phonetic coverage</a:t>
                      </a:r>
                      <a:endParaRPr lang="ml-IN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Phonetic dictionary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List of all words in a language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Phonetic transcription – time consuming and expert task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Specific formats required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Labels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Time consuming task if done manually</a:t>
                      </a:r>
                      <a:endParaRPr lang="ml-IN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35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pre-processing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analysis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Language-specific features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548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2DCDE9-C8B9-410B-9783-0C6A620DF0A0}"/>
              </a:ext>
            </a:extLst>
          </p:cNvPr>
          <p:cNvSpPr txBox="1"/>
          <p:nvPr/>
        </p:nvSpPr>
        <p:spPr>
          <a:xfrm>
            <a:off x="8819697" y="2942826"/>
            <a:ext cx="30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>
                <a:solidFill>
                  <a:schemeClr val="accent2"/>
                </a:solidFill>
              </a:rPr>
              <a:t>Where can linguists support?</a:t>
            </a:r>
            <a:endParaRPr lang="ml-IN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02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0" y="99278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Learning based speech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62FA8-C816-472D-9AD5-C74BEE64E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87727"/>
              </p:ext>
            </p:extLst>
          </p:nvPr>
        </p:nvGraphicFramePr>
        <p:xfrm>
          <a:off x="4341897" y="3439140"/>
          <a:ext cx="6555347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30">
                  <a:extLst>
                    <a:ext uri="{9D8B030D-6E8A-4147-A177-3AD203B41FA5}">
                      <a16:colId xmlns:a16="http://schemas.microsoft.com/office/drawing/2014/main" val="1212932447"/>
                    </a:ext>
                  </a:extLst>
                </a:gridCol>
                <a:gridCol w="4616517">
                  <a:extLst>
                    <a:ext uri="{9D8B030D-6E8A-4147-A177-3AD203B41FA5}">
                      <a16:colId xmlns:a16="http://schemas.microsoft.com/office/drawing/2014/main" val="149169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Speech database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13000 – 15000 sentences – 24 hours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Native speaker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Studio recording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Good phonetic coverage</a:t>
                      </a:r>
                      <a:endParaRPr lang="ml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pre-processing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Automatic tools exist only for well-resourced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analysis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Language-specific features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5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Grapheme to phoneme conversion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1664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24B0C6E-0249-4AD5-A3ED-404A07C8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695" y="742352"/>
            <a:ext cx="6166553" cy="1474107"/>
          </a:xfrm>
          <a:prstGeom prst="rect">
            <a:avLst/>
          </a:prstGeom>
        </p:spPr>
      </p:pic>
      <p:pic>
        <p:nvPicPr>
          <p:cNvPr id="29" name="Graphic 28" descr="Arrow Right with solid fill">
            <a:extLst>
              <a:ext uri="{FF2B5EF4-FFF2-40B4-BE49-F238E27FC236}">
                <a16:creationId xmlns:a16="http://schemas.microsoft.com/office/drawing/2014/main" id="{5A8BA8C2-ED99-4FDB-8990-E72A61BB6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947" y="873769"/>
            <a:ext cx="379971" cy="379971"/>
          </a:xfrm>
          <a:prstGeom prst="rect">
            <a:avLst/>
          </a:prstGeom>
        </p:spPr>
      </p:pic>
      <p:pic>
        <p:nvPicPr>
          <p:cNvPr id="30" name="Graphic 29" descr="Arrow Right with solid fill">
            <a:extLst>
              <a:ext uri="{FF2B5EF4-FFF2-40B4-BE49-F238E27FC236}">
                <a16:creationId xmlns:a16="http://schemas.microsoft.com/office/drawing/2014/main" id="{3794286A-C07F-4B4A-930C-60384DEE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298" y="742351"/>
            <a:ext cx="379971" cy="379971"/>
          </a:xfrm>
          <a:prstGeom prst="rect">
            <a:avLst/>
          </a:prstGeom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6252B8B4-DD3C-4BFB-AA48-285F3ECD8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8632" y="1646503"/>
            <a:ext cx="379971" cy="379971"/>
          </a:xfrm>
          <a:prstGeom prst="rect">
            <a:avLst/>
          </a:prstGeom>
        </p:spPr>
      </p:pic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F3BFB9D8-88E2-4FCC-BC1A-8138E02C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1787" y="638370"/>
            <a:ext cx="379971" cy="3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0" y="99278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Learning based speech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62FA8-C816-472D-9AD5-C74BEE64E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05364"/>
              </p:ext>
            </p:extLst>
          </p:nvPr>
        </p:nvGraphicFramePr>
        <p:xfrm>
          <a:off x="4341897" y="3439140"/>
          <a:ext cx="6555347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30">
                  <a:extLst>
                    <a:ext uri="{9D8B030D-6E8A-4147-A177-3AD203B41FA5}">
                      <a16:colId xmlns:a16="http://schemas.microsoft.com/office/drawing/2014/main" val="1212932447"/>
                    </a:ext>
                  </a:extLst>
                </a:gridCol>
                <a:gridCol w="4616517">
                  <a:extLst>
                    <a:ext uri="{9D8B030D-6E8A-4147-A177-3AD203B41FA5}">
                      <a16:colId xmlns:a16="http://schemas.microsoft.com/office/drawing/2014/main" val="149169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Speech database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13000 – 15000 sentences – 24 hours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Native speaker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Studio recording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Good phonetic coverage</a:t>
                      </a:r>
                      <a:endParaRPr lang="ml-IN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pre-processing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analysis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Language-specific features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5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Grapheme to phoneme conversion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1664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24B0C6E-0249-4AD5-A3ED-404A07C8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695" y="742352"/>
            <a:ext cx="6166553" cy="1474107"/>
          </a:xfrm>
          <a:prstGeom prst="rect">
            <a:avLst/>
          </a:prstGeom>
        </p:spPr>
      </p:pic>
      <p:pic>
        <p:nvPicPr>
          <p:cNvPr id="29" name="Graphic 28" descr="Arrow Right with solid fill">
            <a:extLst>
              <a:ext uri="{FF2B5EF4-FFF2-40B4-BE49-F238E27FC236}">
                <a16:creationId xmlns:a16="http://schemas.microsoft.com/office/drawing/2014/main" id="{5A8BA8C2-ED99-4FDB-8990-E72A61BB6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947" y="873769"/>
            <a:ext cx="379971" cy="379971"/>
          </a:xfrm>
          <a:prstGeom prst="rect">
            <a:avLst/>
          </a:prstGeom>
        </p:spPr>
      </p:pic>
      <p:pic>
        <p:nvPicPr>
          <p:cNvPr id="30" name="Graphic 29" descr="Arrow Right with solid fill">
            <a:extLst>
              <a:ext uri="{FF2B5EF4-FFF2-40B4-BE49-F238E27FC236}">
                <a16:creationId xmlns:a16="http://schemas.microsoft.com/office/drawing/2014/main" id="{3794286A-C07F-4B4A-930C-60384DEE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298" y="742351"/>
            <a:ext cx="379971" cy="379971"/>
          </a:xfrm>
          <a:prstGeom prst="rect">
            <a:avLst/>
          </a:prstGeom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6252B8B4-DD3C-4BFB-AA48-285F3ECD8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8632" y="1646503"/>
            <a:ext cx="379971" cy="379971"/>
          </a:xfrm>
          <a:prstGeom prst="rect">
            <a:avLst/>
          </a:prstGeom>
        </p:spPr>
      </p:pic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F3BFB9D8-88E2-4FCC-BC1A-8138E02C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1787" y="638370"/>
            <a:ext cx="379971" cy="379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245800-D33B-4FBA-9819-62DDD99B0B82}"/>
              </a:ext>
            </a:extLst>
          </p:cNvPr>
          <p:cNvSpPr txBox="1"/>
          <p:nvPr/>
        </p:nvSpPr>
        <p:spPr>
          <a:xfrm>
            <a:off x="8819697" y="2942826"/>
            <a:ext cx="30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>
                <a:solidFill>
                  <a:schemeClr val="accent2"/>
                </a:solidFill>
              </a:rPr>
              <a:t>Where can linguists support?</a:t>
            </a:r>
            <a:endParaRPr lang="ml-IN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5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7F4A-1713-46A3-ADF1-CFF5867D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9A670F-5AB2-4C1A-9826-035D91BD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1" y="1690689"/>
            <a:ext cx="6172200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94FDF-10B6-42E1-82DA-E6118C727BE1}"/>
              </a:ext>
            </a:extLst>
          </p:cNvPr>
          <p:cNvSpPr txBox="1"/>
          <p:nvPr/>
        </p:nvSpPr>
        <p:spPr>
          <a:xfrm>
            <a:off x="3990976" y="5167312"/>
            <a:ext cx="35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Figure: Vocal folds while breathing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17BB2-0D0C-4AEF-BD6E-1AD29B62B360}"/>
              </a:ext>
            </a:extLst>
          </p:cNvPr>
          <p:cNvSpPr txBox="1"/>
          <p:nvPr/>
        </p:nvSpPr>
        <p:spPr>
          <a:xfrm>
            <a:off x="714377" y="5715000"/>
            <a:ext cx="810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When we speak, a portion of this </a:t>
            </a:r>
            <a:r>
              <a:rPr lang="en-US" b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high pressure air is converted into sound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3F32-7E36-4E90-A355-F108FE28B4DA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162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0" y="99278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Learning based speech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62FA8-C816-472D-9AD5-C74BEE64E4BF}"/>
              </a:ext>
            </a:extLst>
          </p:cNvPr>
          <p:cNvGraphicFramePr>
            <a:graphicFrameLocks noGrp="1"/>
          </p:cNvGraphicFramePr>
          <p:nvPr/>
        </p:nvGraphicFramePr>
        <p:xfrm>
          <a:off x="4341897" y="3439140"/>
          <a:ext cx="6555347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830">
                  <a:extLst>
                    <a:ext uri="{9D8B030D-6E8A-4147-A177-3AD203B41FA5}">
                      <a16:colId xmlns:a16="http://schemas.microsoft.com/office/drawing/2014/main" val="1212932447"/>
                    </a:ext>
                  </a:extLst>
                </a:gridCol>
                <a:gridCol w="4616517">
                  <a:extLst>
                    <a:ext uri="{9D8B030D-6E8A-4147-A177-3AD203B41FA5}">
                      <a16:colId xmlns:a16="http://schemas.microsoft.com/office/drawing/2014/main" val="1491692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Item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Requirement</a:t>
                      </a:r>
                      <a:endParaRPr lang="ml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Speech database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13000 – 15000 sentences – 24 hours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Native speaker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Studio recording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Good phonetic coverage</a:t>
                      </a:r>
                      <a:endParaRPr lang="ml-IN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pre-processing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Text analysis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Language-specific features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5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Grapheme to phoneme conversion</a:t>
                      </a:r>
                      <a:endParaRPr lang="ml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</a:rPr>
                        <a:t>Automatic tools exist only for well-resourced languages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1664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F24B0C6E-0249-4AD5-A3ED-404A07C8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695" y="742352"/>
            <a:ext cx="6166553" cy="1474107"/>
          </a:xfrm>
          <a:prstGeom prst="rect">
            <a:avLst/>
          </a:prstGeom>
        </p:spPr>
      </p:pic>
      <p:pic>
        <p:nvPicPr>
          <p:cNvPr id="29" name="Graphic 28" descr="Arrow Right with solid fill">
            <a:extLst>
              <a:ext uri="{FF2B5EF4-FFF2-40B4-BE49-F238E27FC236}">
                <a16:creationId xmlns:a16="http://schemas.microsoft.com/office/drawing/2014/main" id="{5A8BA8C2-ED99-4FDB-8990-E72A61BB6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947" y="873769"/>
            <a:ext cx="379971" cy="379971"/>
          </a:xfrm>
          <a:prstGeom prst="rect">
            <a:avLst/>
          </a:prstGeom>
        </p:spPr>
      </p:pic>
      <p:pic>
        <p:nvPicPr>
          <p:cNvPr id="30" name="Graphic 29" descr="Arrow Right with solid fill">
            <a:extLst>
              <a:ext uri="{FF2B5EF4-FFF2-40B4-BE49-F238E27FC236}">
                <a16:creationId xmlns:a16="http://schemas.microsoft.com/office/drawing/2014/main" id="{3794286A-C07F-4B4A-930C-60384DEE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298" y="742351"/>
            <a:ext cx="379971" cy="379971"/>
          </a:xfrm>
          <a:prstGeom prst="rect">
            <a:avLst/>
          </a:prstGeom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6252B8B4-DD3C-4BFB-AA48-285F3ECD8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8632" y="1646503"/>
            <a:ext cx="379971" cy="379971"/>
          </a:xfrm>
          <a:prstGeom prst="rect">
            <a:avLst/>
          </a:prstGeom>
        </p:spPr>
      </p:pic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F3BFB9D8-88E2-4FCC-BC1A-8138E02C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1787" y="638370"/>
            <a:ext cx="379971" cy="3799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245800-D33B-4FBA-9819-62DDD99B0B82}"/>
              </a:ext>
            </a:extLst>
          </p:cNvPr>
          <p:cNvSpPr txBox="1"/>
          <p:nvPr/>
        </p:nvSpPr>
        <p:spPr>
          <a:xfrm>
            <a:off x="8819697" y="2942826"/>
            <a:ext cx="30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i="1" dirty="0">
                <a:solidFill>
                  <a:schemeClr val="accent2"/>
                </a:solidFill>
              </a:rPr>
              <a:t>Where can linguists support?</a:t>
            </a:r>
            <a:endParaRPr lang="ml-IN" i="1" dirty="0">
              <a:solidFill>
                <a:schemeClr val="accent2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4BFDBC-F11D-4C5B-8ADB-0C7C65219292}"/>
              </a:ext>
            </a:extLst>
          </p:cNvPr>
          <p:cNvSpPr/>
          <p:nvPr/>
        </p:nvSpPr>
        <p:spPr>
          <a:xfrm>
            <a:off x="4201255" y="3363673"/>
            <a:ext cx="6695989" cy="2620558"/>
          </a:xfrm>
          <a:custGeom>
            <a:avLst/>
            <a:gdLst>
              <a:gd name="connsiteX0" fmla="*/ 3543436 w 6695989"/>
              <a:gd name="connsiteY0" fmla="*/ 349345 h 2620558"/>
              <a:gd name="connsiteX1" fmla="*/ 1894745 w 6695989"/>
              <a:gd name="connsiteY1" fmla="*/ 839276 h 2620558"/>
              <a:gd name="connsiteX2" fmla="*/ 3543436 w 6695989"/>
              <a:gd name="connsiteY2" fmla="*/ 1329207 h 2620558"/>
              <a:gd name="connsiteX3" fmla="*/ 5192127 w 6695989"/>
              <a:gd name="connsiteY3" fmla="*/ 839276 h 2620558"/>
              <a:gd name="connsiteX4" fmla="*/ 3543436 w 6695989"/>
              <a:gd name="connsiteY4" fmla="*/ 349345 h 2620558"/>
              <a:gd name="connsiteX5" fmla="*/ 0 w 6695989"/>
              <a:gd name="connsiteY5" fmla="*/ 0 h 2620558"/>
              <a:gd name="connsiteX6" fmla="*/ 6695989 w 6695989"/>
              <a:gd name="connsiteY6" fmla="*/ 0 h 2620558"/>
              <a:gd name="connsiteX7" fmla="*/ 6695989 w 6695989"/>
              <a:gd name="connsiteY7" fmla="*/ 2620558 h 2620558"/>
              <a:gd name="connsiteX8" fmla="*/ 0 w 6695989"/>
              <a:gd name="connsiteY8" fmla="*/ 2620558 h 262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5989" h="2620558">
                <a:moveTo>
                  <a:pt x="3543436" y="349345"/>
                </a:moveTo>
                <a:cubicBezTo>
                  <a:pt x="2632889" y="349345"/>
                  <a:pt x="1894745" y="568695"/>
                  <a:pt x="1894745" y="839276"/>
                </a:cubicBezTo>
                <a:cubicBezTo>
                  <a:pt x="1894745" y="1109857"/>
                  <a:pt x="2632889" y="1329207"/>
                  <a:pt x="3543436" y="1329207"/>
                </a:cubicBezTo>
                <a:cubicBezTo>
                  <a:pt x="4453983" y="1329207"/>
                  <a:pt x="5192127" y="1109857"/>
                  <a:pt x="5192127" y="839276"/>
                </a:cubicBezTo>
                <a:cubicBezTo>
                  <a:pt x="5192127" y="568695"/>
                  <a:pt x="4453983" y="349345"/>
                  <a:pt x="3543436" y="349345"/>
                </a:cubicBezTo>
                <a:close/>
                <a:moveTo>
                  <a:pt x="0" y="0"/>
                </a:moveTo>
                <a:lnTo>
                  <a:pt x="6695989" y="0"/>
                </a:lnTo>
                <a:lnTo>
                  <a:pt x="6695989" y="2620558"/>
                </a:lnTo>
                <a:lnTo>
                  <a:pt x="0" y="2620558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ml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64CC0-482E-4092-968C-CCC1411B8C5D}"/>
              </a:ext>
            </a:extLst>
          </p:cNvPr>
          <p:cNvSpPr txBox="1"/>
          <p:nvPr/>
        </p:nvSpPr>
        <p:spPr>
          <a:xfrm>
            <a:off x="2109297" y="6148708"/>
            <a:ext cx="925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Very extensive requirement – so adaptation is done for </a:t>
            </a:r>
            <a:r>
              <a:rPr lang="en-NZ" i="1" dirty="0"/>
              <a:t>“similar” </a:t>
            </a:r>
            <a:r>
              <a:rPr lang="en-NZ" dirty="0"/>
              <a:t>languages/accents/variants.</a:t>
            </a:r>
            <a:endParaRPr lang="ml-IN" dirty="0"/>
          </a:p>
        </p:txBody>
      </p:sp>
    </p:spTree>
    <p:extLst>
      <p:ext uri="{BB962C8B-B14F-4D97-AF65-F5344CB8AC3E}">
        <p14:creationId xmlns:p14="http://schemas.microsoft.com/office/powerpoint/2010/main" val="3325186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CBDB-7EF2-41D2-8EB2-B7E3F3E4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1730457"/>
          </a:xfrm>
        </p:spPr>
        <p:txBody>
          <a:bodyPr anchor="b">
            <a:normAutofit fontScale="90000"/>
          </a:bodyPr>
          <a:lstStyle/>
          <a:p>
            <a:r>
              <a:rPr lang="en-NZ" sz="4000" dirty="0">
                <a:solidFill>
                  <a:srgbClr val="FFFFFF"/>
                </a:solidFill>
              </a:rPr>
              <a:t>Challenges faced and role of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0" y="99278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 of synthetic speech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CAE5-4FE9-4D5E-B795-61088525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932" y="3013163"/>
            <a:ext cx="4482547" cy="3920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86A28-EFEB-49F6-856C-86B2FCE8C660}"/>
              </a:ext>
            </a:extLst>
          </p:cNvPr>
          <p:cNvSpPr txBox="1"/>
          <p:nvPr/>
        </p:nvSpPr>
        <p:spPr>
          <a:xfrm>
            <a:off x="4755880" y="1052945"/>
            <a:ext cx="60437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How can we evaluate synthetic speech? </a:t>
            </a:r>
          </a:p>
          <a:p>
            <a:endParaRPr lang="en-NZ" dirty="0"/>
          </a:p>
          <a:p>
            <a:r>
              <a:rPr lang="en-NZ" i="1" dirty="0">
                <a:solidFill>
                  <a:schemeClr val="accent2"/>
                </a:solidFill>
              </a:rPr>
              <a:t>We need expert ears to pick up the pronunciation errors.</a:t>
            </a:r>
          </a:p>
          <a:p>
            <a:endParaRPr lang="en-NZ" i="1" dirty="0">
              <a:solidFill>
                <a:schemeClr val="accent2"/>
              </a:solidFill>
            </a:endParaRPr>
          </a:p>
          <a:p>
            <a:r>
              <a:rPr lang="en-NZ" dirty="0"/>
              <a:t>Recently, we have been experimenting on using vowel plots.</a:t>
            </a:r>
            <a:endParaRPr lang="ml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1E6D9-BA83-47B2-85CF-17EAC0C7E85C}"/>
              </a:ext>
            </a:extLst>
          </p:cNvPr>
          <p:cNvSpPr txBox="1"/>
          <p:nvPr/>
        </p:nvSpPr>
        <p:spPr>
          <a:xfrm>
            <a:off x="4905055" y="2643831"/>
            <a:ext cx="6317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</a:rPr>
              <a:t>A vowel plot is a schematic arrangement of the vowels.</a:t>
            </a:r>
          </a:p>
          <a:p>
            <a:endParaRPr lang="ml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0A034-F0FC-418F-8052-AB95206D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58" y="3267509"/>
            <a:ext cx="4701598" cy="2900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336E7-E760-4A11-8163-DC13D80C98A9}"/>
              </a:ext>
            </a:extLst>
          </p:cNvPr>
          <p:cNvSpPr txBox="1"/>
          <p:nvPr/>
        </p:nvSpPr>
        <p:spPr>
          <a:xfrm>
            <a:off x="6381864" y="6051359"/>
            <a:ext cx="3097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Vowel space for New Zealand English*</a:t>
            </a:r>
            <a:endParaRPr lang="ml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1A8B7-38FF-4CD7-991A-524ECCFD7126}"/>
              </a:ext>
            </a:extLst>
          </p:cNvPr>
          <p:cNvSpPr txBox="1"/>
          <p:nvPr/>
        </p:nvSpPr>
        <p:spPr>
          <a:xfrm>
            <a:off x="3721550" y="6408798"/>
            <a:ext cx="8857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Image from, Brooke Ross, An Acoustic Analysis of New Zealand English Vowels in Auckland, Masters Thesis, Victoria University of Wellington, 2018</a:t>
            </a:r>
            <a:endParaRPr lang="ml-IN" sz="1200" i="1" dirty="0"/>
          </a:p>
        </p:txBody>
      </p:sp>
    </p:spTree>
    <p:extLst>
      <p:ext uri="{BB962C8B-B14F-4D97-AF65-F5344CB8AC3E}">
        <p14:creationId xmlns:p14="http://schemas.microsoft.com/office/powerpoint/2010/main" val="926883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3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20221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2" y="1399944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mbria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1A96-6B91-40D5-AAF5-5681387D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0" y="99278"/>
            <a:ext cx="5525476" cy="412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Z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 of synthetic speech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86A28-EFEB-49F6-856C-86B2FCE8C660}"/>
              </a:ext>
            </a:extLst>
          </p:cNvPr>
          <p:cNvSpPr txBox="1"/>
          <p:nvPr/>
        </p:nvSpPr>
        <p:spPr>
          <a:xfrm>
            <a:off x="4755880" y="1052945"/>
            <a:ext cx="60437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How can we evaluate synthetic speech? </a:t>
            </a:r>
          </a:p>
          <a:p>
            <a:endParaRPr lang="en-NZ" dirty="0"/>
          </a:p>
          <a:p>
            <a:r>
              <a:rPr lang="en-NZ" i="1" dirty="0">
                <a:solidFill>
                  <a:schemeClr val="accent2"/>
                </a:solidFill>
              </a:rPr>
              <a:t>We need expert ears to pick up the pronunciation errors.</a:t>
            </a:r>
          </a:p>
          <a:p>
            <a:endParaRPr lang="en-NZ" i="1" dirty="0">
              <a:solidFill>
                <a:schemeClr val="accent2"/>
              </a:solidFill>
            </a:endParaRPr>
          </a:p>
          <a:p>
            <a:r>
              <a:rPr lang="en-NZ" dirty="0"/>
              <a:t>Recently, we have been experimenting on using vowel plots.</a:t>
            </a:r>
            <a:endParaRPr lang="ml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B3D9F-0404-4E22-86BF-E1A979F9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92" y="3174491"/>
            <a:ext cx="4975173" cy="317212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A0526-B3D3-43FA-8A62-FA904FC1888F}"/>
              </a:ext>
            </a:extLst>
          </p:cNvPr>
          <p:cNvSpPr txBox="1"/>
          <p:nvPr/>
        </p:nvSpPr>
        <p:spPr>
          <a:xfrm>
            <a:off x="724844" y="3188082"/>
            <a:ext cx="49050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Vowel plot of “real” New Zealand English speech</a:t>
            </a:r>
            <a:endParaRPr lang="ml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3FDB8-85CE-43EA-A264-747351D3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88" y="3174491"/>
            <a:ext cx="4972510" cy="315905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22961-509A-4569-A3C6-C855E350A365}"/>
              </a:ext>
            </a:extLst>
          </p:cNvPr>
          <p:cNvSpPr txBox="1"/>
          <p:nvPr/>
        </p:nvSpPr>
        <p:spPr>
          <a:xfrm>
            <a:off x="6303089" y="3176685"/>
            <a:ext cx="497251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1400" dirty="0"/>
              <a:t>Vowel plot of “synthesised” New Zealand English speech</a:t>
            </a:r>
            <a:endParaRPr lang="ml-IN" sz="1400" dirty="0"/>
          </a:p>
        </p:txBody>
      </p:sp>
    </p:spTree>
    <p:extLst>
      <p:ext uri="{BB962C8B-B14F-4D97-AF65-F5344CB8AC3E}">
        <p14:creationId xmlns:p14="http://schemas.microsoft.com/office/powerpoint/2010/main" val="52287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7F4A-1713-46A3-ADF1-CFF5867D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15F6B-B3EC-4214-9B45-81851BAC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8" name="human_sound_turbulence_mp4">
            <a:hlinkClick r:id="" action="ppaction://media"/>
            <a:extLst>
              <a:ext uri="{FF2B5EF4-FFF2-40B4-BE49-F238E27FC236}">
                <a16:creationId xmlns:a16="http://schemas.microsoft.com/office/drawing/2014/main" id="{CA8AF19D-88F0-4CC6-83E4-B7FC41181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9221" y="1549400"/>
            <a:ext cx="8175625" cy="43513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753BB9-DB6B-47FC-8270-EBD99CEC231C}"/>
              </a:ext>
            </a:extLst>
          </p:cNvPr>
          <p:cNvSpPr/>
          <p:nvPr/>
        </p:nvSpPr>
        <p:spPr>
          <a:xfrm>
            <a:off x="1801712" y="6010831"/>
            <a:ext cx="8088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Video: A constriction like vocal folds while breathing (or when air flows through it)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AB7C3-9D65-449A-A801-4F55BC8BC762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0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7F4A-1713-46A3-ADF1-CFF5867D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pic>
        <p:nvPicPr>
          <p:cNvPr id="3" name="human_sound_unvoiced_mp4">
            <a:hlinkClick r:id="" action="ppaction://media"/>
            <a:extLst>
              <a:ext uri="{FF2B5EF4-FFF2-40B4-BE49-F238E27FC236}">
                <a16:creationId xmlns:a16="http://schemas.microsoft.com/office/drawing/2014/main" id="{613D40EC-A5E2-4ABD-B86A-A0FD9C56A9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0195" y="1416369"/>
            <a:ext cx="4559300" cy="435133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753BB9-DB6B-47FC-8270-EBD99CEC231C}"/>
              </a:ext>
            </a:extLst>
          </p:cNvPr>
          <p:cNvSpPr/>
          <p:nvPr/>
        </p:nvSpPr>
        <p:spPr>
          <a:xfrm>
            <a:off x="2761169" y="5767707"/>
            <a:ext cx="7383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Video: Other constrictions with lips and teeth also producing sounds “s”, “f”. 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816B1-D6AB-4FD4-9661-45F7C133D762}"/>
              </a:ext>
            </a:extLst>
          </p:cNvPr>
          <p:cNvSpPr txBox="1"/>
          <p:nvPr/>
        </p:nvSpPr>
        <p:spPr>
          <a:xfrm>
            <a:off x="838201" y="6137039"/>
            <a:ext cx="884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Such sounds are called </a:t>
            </a:r>
            <a:r>
              <a:rPr lang="en-US" b="1" i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unvoiced speech</a:t>
            </a:r>
            <a:r>
              <a:rPr lang="en-US" b="1" dirty="0">
                <a:solidFill>
                  <a:srgbClr val="0070C0"/>
                </a:solidFill>
                <a:latin typeface="Cambria"/>
                <a:cs typeface="Arial"/>
                <a:sym typeface="Arial"/>
              </a:rPr>
              <a:t> </a:t>
            </a: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– because the vocal folds are not vibrating here.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4337F-6B4B-4484-B947-DC9ED0923A68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5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1D7-E35C-4B35-9F39-80DEC82E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speech production</a:t>
            </a:r>
            <a:endParaRPr lang="en-NZ" dirty="0"/>
          </a:p>
        </p:txBody>
      </p:sp>
      <p:pic>
        <p:nvPicPr>
          <p:cNvPr id="7" name="human_sound_vocalfolds_mp4">
            <a:hlinkClick r:id="" action="ppaction://media"/>
            <a:extLst>
              <a:ext uri="{FF2B5EF4-FFF2-40B4-BE49-F238E27FC236}">
                <a16:creationId xmlns:a16="http://schemas.microsoft.com/office/drawing/2014/main" id="{317AEB3C-2348-4237-A9BE-0A1B064BAD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2698" y="1584143"/>
            <a:ext cx="4649788" cy="40205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82A3E-FB00-4419-B65F-78D169F68F91}"/>
              </a:ext>
            </a:extLst>
          </p:cNvPr>
          <p:cNvSpPr txBox="1"/>
          <p:nvPr/>
        </p:nvSpPr>
        <p:spPr>
          <a:xfrm>
            <a:off x="4318089" y="5604669"/>
            <a:ext cx="279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i="1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Video: Vocal folds vibrating</a:t>
            </a:r>
            <a:endParaRPr lang="en-NZ" i="1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23B4E-02E0-4AB9-8BA9-8AA8E1DA4870}"/>
              </a:ext>
            </a:extLst>
          </p:cNvPr>
          <p:cNvSpPr txBox="1"/>
          <p:nvPr/>
        </p:nvSpPr>
        <p:spPr>
          <a:xfrm>
            <a:off x="313689" y="5876946"/>
            <a:ext cx="800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We can also make the vocal folds vibrate. 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These vibrations can be more than 100 times per second (muscle vibrations)</a:t>
            </a:r>
            <a:endParaRPr lang="en-NZ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76FE1-D1F4-43B4-8C0A-AF6D810B1887}"/>
              </a:ext>
            </a:extLst>
          </p:cNvPr>
          <p:cNvSpPr txBox="1"/>
          <p:nvPr/>
        </p:nvSpPr>
        <p:spPr>
          <a:xfrm>
            <a:off x="48950" y="6482166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100" dirty="0">
                <a:solidFill>
                  <a:prstClr val="black"/>
                </a:solidFill>
                <a:latin typeface="Cambria"/>
                <a:cs typeface="Arial"/>
                <a:sym typeface="Arial"/>
              </a:rPr>
              <a:t>*Figures and videos from University of New South Wales School of Physics materials.</a:t>
            </a:r>
            <a:endParaRPr lang="en-NZ" sz="1100" dirty="0">
              <a:solidFill>
                <a:prstClr val="black"/>
              </a:solidFill>
              <a:latin typeface="Cambri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1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8E3E123-A269-4C2C-B83D-CCF8CE8D6D2D}" vid="{616D8776-4612-40CB-A629-823BC9E38832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8E3E123-A269-4C2C-B83D-CCF8CE8D6D2D}" vid="{616D8776-4612-40CB-A629-823BC9E3883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3862</Words>
  <Application>Microsoft Office PowerPoint</Application>
  <PresentationFormat>Widescreen</PresentationFormat>
  <Paragraphs>618</Paragraphs>
  <Slides>62</Slides>
  <Notes>18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Cambria</vt:lpstr>
      <vt:lpstr>Wingdings</vt:lpstr>
      <vt:lpstr>Office Theme</vt:lpstr>
      <vt:lpstr>2_Office Theme</vt:lpstr>
      <vt:lpstr>3_Office Theme</vt:lpstr>
      <vt:lpstr>Speech technology development for under-resourced languages</vt:lpstr>
      <vt:lpstr>PowerPoint Presentation</vt:lpstr>
      <vt:lpstr>PowerPoint Presentation</vt:lpstr>
      <vt:lpstr>PowerPoint Presentation</vt:lpstr>
      <vt:lpstr>Human speech production</vt:lpstr>
      <vt:lpstr>Human speech production</vt:lpstr>
      <vt:lpstr>Human speech production</vt:lpstr>
      <vt:lpstr>Human speech production</vt:lpstr>
      <vt:lpstr>Human speech production</vt:lpstr>
      <vt:lpstr>Human speech production</vt:lpstr>
      <vt:lpstr>Human speech production</vt:lpstr>
      <vt:lpstr>Human speech production</vt:lpstr>
      <vt:lpstr>Human speech production</vt:lpstr>
      <vt:lpstr>PowerPoint Presentation</vt:lpstr>
      <vt:lpstr>Artificial speech production</vt:lpstr>
      <vt:lpstr>Artificial speech production</vt:lpstr>
      <vt:lpstr>Speech synthesis technologies</vt:lpstr>
      <vt:lpstr>Speech synthesis technologies</vt:lpstr>
      <vt:lpstr>Speech synthesis technologies</vt:lpstr>
      <vt:lpstr>PowerPoint Presentation</vt:lpstr>
      <vt:lpstr>PowerPoint Presentation</vt:lpstr>
      <vt:lpstr>PowerPoint Presentation</vt:lpstr>
      <vt:lpstr>PowerPoint Presentation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Speech synthesis technologies</vt:lpstr>
      <vt:lpstr>PowerPoint Presentation</vt:lpstr>
      <vt:lpstr>Synthesised speech and languages</vt:lpstr>
      <vt:lpstr>Synthesised speech and languages</vt:lpstr>
      <vt:lpstr>Need for research in speech technology</vt:lpstr>
      <vt:lpstr>Synthesised speech and languages</vt:lpstr>
      <vt:lpstr>Challenges faced and role of linguistics</vt:lpstr>
      <vt:lpstr>Challenges faced and role of linguistics</vt:lpstr>
      <vt:lpstr>Challenges faced and role of linguistics</vt:lpstr>
      <vt:lpstr>Challenges faced and role of linguistics</vt:lpstr>
      <vt:lpstr>Challenges faced and role of linguistics</vt:lpstr>
      <vt:lpstr>Challenges faced and role of linguistics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technology for every language and your role in it</dc:title>
  <dc:creator>Jesin James</dc:creator>
  <cp:lastModifiedBy>Jesin James</cp:lastModifiedBy>
  <cp:revision>62</cp:revision>
  <dcterms:created xsi:type="dcterms:W3CDTF">2021-11-18T21:38:40Z</dcterms:created>
  <dcterms:modified xsi:type="dcterms:W3CDTF">2022-02-25T03:20:44Z</dcterms:modified>
</cp:coreProperties>
</file>